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71" r:id="rId5"/>
    <p:sldId id="439" r:id="rId6"/>
    <p:sldId id="436" r:id="rId7"/>
    <p:sldId id="441" r:id="rId8"/>
    <p:sldId id="437" r:id="rId9"/>
    <p:sldId id="443" r:id="rId10"/>
    <p:sldId id="442" r:id="rId11"/>
    <p:sldId id="44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00A"/>
    <a:srgbClr val="3E1D0E"/>
    <a:srgbClr val="632D21"/>
    <a:srgbClr val="E9994A"/>
    <a:srgbClr val="FDF1E7"/>
    <a:srgbClr val="E6D0C0"/>
    <a:srgbClr val="A25022"/>
    <a:srgbClr val="F2F2F2"/>
    <a:srgbClr val="40404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88443" autoAdjust="0"/>
  </p:normalViewPr>
  <p:slideViewPr>
    <p:cSldViewPr snapToGrid="0" showGuides="1">
      <p:cViewPr varScale="1">
        <p:scale>
          <a:sx n="66" d="100"/>
          <a:sy n="66" d="100"/>
        </p:scale>
        <p:origin x="1315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3588" y="10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11/26/2025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11/26/2025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66127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159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577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77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/>
              <a:t>Образец подзаголовка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11/26/2025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599213" y="4082142"/>
            <a:ext cx="148862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5648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7A69F0F-90F2-4A96-B166-48E231FC9629}"/>
              </a:ext>
            </a:extLst>
          </p:cNvPr>
          <p:cNvGrpSpPr/>
          <p:nvPr userDrawn="1"/>
        </p:nvGrpSpPr>
        <p:grpSpPr>
          <a:xfrm>
            <a:off x="8303078" y="4184310"/>
            <a:ext cx="3616779" cy="3522776"/>
            <a:chOff x="8303078" y="4184310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7953C80-71A5-4AA2-AEAD-21948D1AA6DC}"/>
                </a:ext>
              </a:extLst>
            </p:cNvPr>
            <p:cNvSpPr/>
            <p:nvPr userDrawn="1"/>
          </p:nvSpPr>
          <p:spPr>
            <a:xfrm>
              <a:off x="8621485" y="4408714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C4582D1-F710-4E2F-9868-CB89116D5932}"/>
                </a:ext>
              </a:extLst>
            </p:cNvPr>
            <p:cNvSpPr/>
            <p:nvPr userDrawn="1"/>
          </p:nvSpPr>
          <p:spPr>
            <a:xfrm>
              <a:off x="8303078" y="4184310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rgbClr val="EF800A"/>
              </a:buClr>
              <a:defRPr sz="1800"/>
            </a:lvl1pPr>
            <a:lvl2pPr>
              <a:lnSpc>
                <a:spcPct val="100000"/>
              </a:lnSpc>
              <a:buClr>
                <a:srgbClr val="EF800A"/>
              </a:buClr>
              <a:defRPr sz="1600"/>
            </a:lvl2pPr>
            <a:lvl3pPr>
              <a:lnSpc>
                <a:spcPct val="100000"/>
              </a:lnSpc>
              <a:buClr>
                <a:srgbClr val="EF800A"/>
              </a:buClr>
              <a:defRPr sz="1400"/>
            </a:lvl3pPr>
            <a:lvl4pPr>
              <a:lnSpc>
                <a:spcPct val="100000"/>
              </a:lnSpc>
              <a:buClr>
                <a:srgbClr val="EF800A"/>
              </a:buClr>
              <a:defRPr sz="1200"/>
            </a:lvl4pPr>
            <a:lvl5pPr>
              <a:lnSpc>
                <a:spcPct val="100000"/>
              </a:lnSpc>
              <a:buClr>
                <a:srgbClr val="EF800A"/>
              </a:buClr>
              <a:defRPr sz="12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7">
            <a:extLst>
              <a:ext uri="{FF2B5EF4-FFF2-40B4-BE49-F238E27FC236}">
                <a16:creationId xmlns:a16="http://schemas.microsoft.com/office/drawing/2014/main" id="{28E99659-077F-4359-9D92-3C091274352E}"/>
              </a:ext>
            </a:extLst>
          </p:cNvPr>
          <p:cNvGrpSpPr/>
          <p:nvPr userDrawn="1"/>
        </p:nvGrpSpPr>
        <p:grpSpPr>
          <a:xfrm>
            <a:off x="11079786" y="389487"/>
            <a:ext cx="748798" cy="134113"/>
            <a:chOff x="4827813" y="2534636"/>
            <a:chExt cx="996651" cy="178504"/>
          </a:xfrm>
        </p:grpSpPr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91C0BEC8-D083-4E14-A61C-4AD16842911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07A519BC-0A7A-4FFC-9D39-CF633482C658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10">
              <a:extLst>
                <a:ext uri="{FF2B5EF4-FFF2-40B4-BE49-F238E27FC236}">
                  <a16:creationId xmlns:a16="http://schemas.microsoft.com/office/drawing/2014/main" id="{9BC7DFBA-63A0-49C7-BC6E-B74EDE4854DD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11">
              <a:extLst>
                <a:ext uri="{FF2B5EF4-FFF2-40B4-BE49-F238E27FC236}">
                  <a16:creationId xmlns:a16="http://schemas.microsoft.com/office/drawing/2014/main" id="{3B4801A1-ED93-400D-8BAB-069012C4C92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804745" y="2286312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BA9CC1DE-19D5-41F9-AC85-06A9E68823A4}"/>
              </a:ext>
            </a:extLst>
          </p:cNvPr>
          <p:cNvGrpSpPr/>
          <p:nvPr userDrawn="1"/>
        </p:nvGrpSpPr>
        <p:grpSpPr>
          <a:xfrm>
            <a:off x="363416" y="371926"/>
            <a:ext cx="748798" cy="134113"/>
            <a:chOff x="4827813" y="2534636"/>
            <a:chExt cx="996651" cy="178504"/>
          </a:xfrm>
        </p:grpSpPr>
        <p:sp>
          <p:nvSpPr>
            <p:cNvPr id="23" name="Oval 8">
              <a:extLst>
                <a:ext uri="{FF2B5EF4-FFF2-40B4-BE49-F238E27FC236}">
                  <a16:creationId xmlns:a16="http://schemas.microsoft.com/office/drawing/2014/main" id="{692DFB33-D1CE-4AE2-815B-3D3738D77490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9">
              <a:extLst>
                <a:ext uri="{FF2B5EF4-FFF2-40B4-BE49-F238E27FC236}">
                  <a16:creationId xmlns:a16="http://schemas.microsoft.com/office/drawing/2014/main" id="{11225CB5-FF09-44AB-AC53-3FFB665D35F4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A45CF88C-281D-47F9-B2B9-7C64AE7DBEF5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11">
              <a:extLst>
                <a:ext uri="{FF2B5EF4-FFF2-40B4-BE49-F238E27FC236}">
                  <a16:creationId xmlns:a16="http://schemas.microsoft.com/office/drawing/2014/main" id="{BCE1B815-7C17-4D71-895A-2FFFBCCD48A3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5EF7A601-FE88-4FE7-8DC3-AD6BF2420207}"/>
              </a:ext>
            </a:extLst>
          </p:cNvPr>
          <p:cNvGrpSpPr/>
          <p:nvPr userDrawn="1"/>
        </p:nvGrpSpPr>
        <p:grpSpPr>
          <a:xfrm>
            <a:off x="5721601" y="4678455"/>
            <a:ext cx="748798" cy="134113"/>
            <a:chOff x="4827813" y="2534636"/>
            <a:chExt cx="996651" cy="178504"/>
          </a:xfrm>
        </p:grpSpPr>
        <p:sp>
          <p:nvSpPr>
            <p:cNvPr id="15" name="Oval 8">
              <a:extLst>
                <a:ext uri="{FF2B5EF4-FFF2-40B4-BE49-F238E27FC236}">
                  <a16:creationId xmlns:a16="http://schemas.microsoft.com/office/drawing/2014/main" id="{B5697625-7C21-45DF-80B1-729A55EBC325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9">
              <a:extLst>
                <a:ext uri="{FF2B5EF4-FFF2-40B4-BE49-F238E27FC236}">
                  <a16:creationId xmlns:a16="http://schemas.microsoft.com/office/drawing/2014/main" id="{114FE004-8036-422E-B252-B7D903F1E840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10">
              <a:extLst>
                <a:ext uri="{FF2B5EF4-FFF2-40B4-BE49-F238E27FC236}">
                  <a16:creationId xmlns:a16="http://schemas.microsoft.com/office/drawing/2014/main" id="{A28118CB-61AB-458C-A3C7-6C5426C3BB6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11">
              <a:extLst>
                <a:ext uri="{FF2B5EF4-FFF2-40B4-BE49-F238E27FC236}">
                  <a16:creationId xmlns:a16="http://schemas.microsoft.com/office/drawing/2014/main" id="{4911D040-F162-4DE7-AF9C-277316E2B688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rgbClr val="EF800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buClr>
                <a:srgbClr val="EF800A"/>
              </a:buClr>
              <a:defRPr sz="1600"/>
            </a:lvl1pPr>
            <a:lvl2pPr>
              <a:buClr>
                <a:srgbClr val="EF800A"/>
              </a:buClr>
              <a:defRPr sz="1400"/>
            </a:lvl2pPr>
            <a:lvl3pPr>
              <a:buClr>
                <a:srgbClr val="EF800A"/>
              </a:buClr>
              <a:defRPr sz="1200"/>
            </a:lvl3pPr>
            <a:lvl4pPr>
              <a:buClr>
                <a:srgbClr val="EF800A"/>
              </a:buClr>
              <a:defRPr sz="1100"/>
            </a:lvl4pPr>
            <a:lvl5pPr>
              <a:buClr>
                <a:srgbClr val="EF800A"/>
              </a:buClr>
              <a:defRPr sz="11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rgbClr val="EF80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rgbClr val="EF80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rgbClr val="EF800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buClr>
                <a:srgbClr val="EF800A"/>
              </a:buClr>
              <a:defRPr sz="1600"/>
            </a:lvl1pPr>
            <a:lvl2pPr>
              <a:buClr>
                <a:srgbClr val="EF800A"/>
              </a:buClr>
              <a:defRPr sz="1400"/>
            </a:lvl2pPr>
            <a:lvl3pPr>
              <a:buClr>
                <a:srgbClr val="EF800A"/>
              </a:buClr>
              <a:defRPr sz="1200"/>
            </a:lvl3pPr>
            <a:lvl4pPr>
              <a:buClr>
                <a:srgbClr val="EF800A"/>
              </a:buClr>
              <a:defRPr sz="1100"/>
            </a:lvl4pPr>
            <a:lvl5pPr>
              <a:buClr>
                <a:srgbClr val="EF800A"/>
              </a:buClr>
              <a:defRPr sz="11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30" name="Group 7">
            <a:extLst>
              <a:ext uri="{FF2B5EF4-FFF2-40B4-BE49-F238E27FC236}">
                <a16:creationId xmlns:a16="http://schemas.microsoft.com/office/drawing/2014/main" id="{95CA4952-3302-4DE4-9F70-C51D8E6D8F4F}"/>
              </a:ext>
            </a:extLst>
          </p:cNvPr>
          <p:cNvGrpSpPr/>
          <p:nvPr userDrawn="1"/>
        </p:nvGrpSpPr>
        <p:grpSpPr>
          <a:xfrm>
            <a:off x="363416" y="486283"/>
            <a:ext cx="748798" cy="134113"/>
            <a:chOff x="4827813" y="2534636"/>
            <a:chExt cx="996651" cy="178504"/>
          </a:xfrm>
        </p:grpSpPr>
        <p:sp>
          <p:nvSpPr>
            <p:cNvPr id="31" name="Oval 8">
              <a:extLst>
                <a:ext uri="{FF2B5EF4-FFF2-40B4-BE49-F238E27FC236}">
                  <a16:creationId xmlns:a16="http://schemas.microsoft.com/office/drawing/2014/main" id="{8A1D262C-F844-432F-823D-CDBAF4FEC40D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2" name="Oval 9">
              <a:extLst>
                <a:ext uri="{FF2B5EF4-FFF2-40B4-BE49-F238E27FC236}">
                  <a16:creationId xmlns:a16="http://schemas.microsoft.com/office/drawing/2014/main" id="{90E284E3-AB89-492B-98DB-FFFF727600CA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Oval 10">
              <a:extLst>
                <a:ext uri="{FF2B5EF4-FFF2-40B4-BE49-F238E27FC236}">
                  <a16:creationId xmlns:a16="http://schemas.microsoft.com/office/drawing/2014/main" id="{27398BE6-61E8-4423-B715-8085D00FBDE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4" name="Oval 11">
              <a:extLst>
                <a:ext uri="{FF2B5EF4-FFF2-40B4-BE49-F238E27FC236}">
                  <a16:creationId xmlns:a16="http://schemas.microsoft.com/office/drawing/2014/main" id="{8A8B8BD7-BCB3-4A12-8BE9-5FEB582959B1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rgbClr val="EF8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11/26/2025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/>
              <a:t>Образец подзаголовка</a:t>
            </a:r>
            <a:endParaRPr lang="en-US" noProof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pic>
        <p:nvPicPr>
          <p:cNvPr id="3" name="Graphic 2" descr="Link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  <p:grpSp>
        <p:nvGrpSpPr>
          <p:cNvPr id="17" name="Group 7">
            <a:extLst>
              <a:ext uri="{FF2B5EF4-FFF2-40B4-BE49-F238E27FC236}">
                <a16:creationId xmlns:a16="http://schemas.microsoft.com/office/drawing/2014/main" id="{FB2174CE-3823-440C-BB2B-27998116FBDB}"/>
              </a:ext>
            </a:extLst>
          </p:cNvPr>
          <p:cNvGrpSpPr/>
          <p:nvPr userDrawn="1"/>
        </p:nvGrpSpPr>
        <p:grpSpPr>
          <a:xfrm>
            <a:off x="4787152" y="2475850"/>
            <a:ext cx="748798" cy="134113"/>
            <a:chOff x="4827813" y="2534636"/>
            <a:chExt cx="996651" cy="178504"/>
          </a:xfrm>
        </p:grpSpPr>
        <p:sp>
          <p:nvSpPr>
            <p:cNvPr id="18" name="Oval 8">
              <a:extLst>
                <a:ext uri="{FF2B5EF4-FFF2-40B4-BE49-F238E27FC236}">
                  <a16:creationId xmlns:a16="http://schemas.microsoft.com/office/drawing/2014/main" id="{4F65A748-3390-42B1-8B77-4523A82B4D0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Oval 9">
              <a:extLst>
                <a:ext uri="{FF2B5EF4-FFF2-40B4-BE49-F238E27FC236}">
                  <a16:creationId xmlns:a16="http://schemas.microsoft.com/office/drawing/2014/main" id="{F6100AC1-74D8-4494-81D1-C55DCD11B3E0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D97C0443-CD4E-4D00-BC4D-33508E641A8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7" name="Oval 11">
              <a:extLst>
                <a:ext uri="{FF2B5EF4-FFF2-40B4-BE49-F238E27FC236}">
                  <a16:creationId xmlns:a16="http://schemas.microsoft.com/office/drawing/2014/main" id="{2B97448E-DEFD-4A28-A59D-68FC8FDD54B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/>
              <a:t>Образец подзаголовка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11/26/2025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rgbClr val="A25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CEDD14B1-66E4-4CA4-A92B-8DF3150BA581}"/>
              </a:ext>
            </a:extLst>
          </p:cNvPr>
          <p:cNvGrpSpPr/>
          <p:nvPr userDrawn="1"/>
        </p:nvGrpSpPr>
        <p:grpSpPr>
          <a:xfrm>
            <a:off x="4787152" y="2475850"/>
            <a:ext cx="748798" cy="134113"/>
            <a:chOff x="4827813" y="2534636"/>
            <a:chExt cx="996651" cy="178504"/>
          </a:xfrm>
        </p:grpSpPr>
        <p:sp>
          <p:nvSpPr>
            <p:cNvPr id="23" name="Oval 8">
              <a:extLst>
                <a:ext uri="{FF2B5EF4-FFF2-40B4-BE49-F238E27FC236}">
                  <a16:creationId xmlns:a16="http://schemas.microsoft.com/office/drawing/2014/main" id="{8BAE35CE-1DEA-4937-A6C2-07B4CAD258C8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9">
              <a:extLst>
                <a:ext uri="{FF2B5EF4-FFF2-40B4-BE49-F238E27FC236}">
                  <a16:creationId xmlns:a16="http://schemas.microsoft.com/office/drawing/2014/main" id="{71F62F5A-AB4D-4910-8B31-AFA75DC601B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091C54E8-8D43-4B15-ADAD-244519FBEED2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11">
              <a:extLst>
                <a:ext uri="{FF2B5EF4-FFF2-40B4-BE49-F238E27FC236}">
                  <a16:creationId xmlns:a16="http://schemas.microsoft.com/office/drawing/2014/main" id="{2124C77B-2265-4D0E-95A7-A61F68246E2C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rgbClr val="E9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35B43427-4B37-4DD4-BBDC-641DF17803D3}"/>
              </a:ext>
            </a:extLst>
          </p:cNvPr>
          <p:cNvGrpSpPr/>
          <p:nvPr userDrawn="1"/>
        </p:nvGrpSpPr>
        <p:grpSpPr>
          <a:xfrm>
            <a:off x="11222458" y="319246"/>
            <a:ext cx="748798" cy="134113"/>
            <a:chOff x="4827813" y="2534636"/>
            <a:chExt cx="996651" cy="178504"/>
          </a:xfrm>
        </p:grpSpPr>
        <p:sp>
          <p:nvSpPr>
            <p:cNvPr id="22" name="Oval 8">
              <a:extLst>
                <a:ext uri="{FF2B5EF4-FFF2-40B4-BE49-F238E27FC236}">
                  <a16:creationId xmlns:a16="http://schemas.microsoft.com/office/drawing/2014/main" id="{70D5F4E0-6566-4C09-9093-0E3EB9AEA1A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9">
              <a:extLst>
                <a:ext uri="{FF2B5EF4-FFF2-40B4-BE49-F238E27FC236}">
                  <a16:creationId xmlns:a16="http://schemas.microsoft.com/office/drawing/2014/main" id="{AD696441-6AAE-4F57-ACB9-A18EA59DDE71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Oval 10">
              <a:extLst>
                <a:ext uri="{FF2B5EF4-FFF2-40B4-BE49-F238E27FC236}">
                  <a16:creationId xmlns:a16="http://schemas.microsoft.com/office/drawing/2014/main" id="{8A602712-C6FF-4204-9AE9-9EE4D072DA2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7" name="Oval 11">
              <a:extLst>
                <a:ext uri="{FF2B5EF4-FFF2-40B4-BE49-F238E27FC236}">
                  <a16:creationId xmlns:a16="http://schemas.microsoft.com/office/drawing/2014/main" id="{E0393C10-3584-42B2-AB7F-F6FB53B8093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EF800A"/>
              </a:buClr>
              <a:defRPr/>
            </a:lvl1pPr>
            <a:lvl2pPr>
              <a:buClr>
                <a:srgbClr val="EF800A"/>
              </a:buClr>
              <a:defRPr/>
            </a:lvl2pPr>
            <a:lvl3pPr>
              <a:buClr>
                <a:srgbClr val="EF800A"/>
              </a:buClr>
              <a:defRPr/>
            </a:lvl3pPr>
            <a:lvl4pPr>
              <a:buClr>
                <a:srgbClr val="EF800A"/>
              </a:buClr>
              <a:defRPr/>
            </a:lvl4pPr>
            <a:lvl5pPr>
              <a:buClr>
                <a:srgbClr val="EF800A"/>
              </a:buCl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id="{B86A15D0-A514-478E-9EE0-D72179679628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26" name="Oval 8">
              <a:extLst>
                <a:ext uri="{FF2B5EF4-FFF2-40B4-BE49-F238E27FC236}">
                  <a16:creationId xmlns:a16="http://schemas.microsoft.com/office/drawing/2014/main" id="{B856C89F-337B-4CCA-90BF-64FE094ED796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Oval 9">
              <a:extLst>
                <a:ext uri="{FF2B5EF4-FFF2-40B4-BE49-F238E27FC236}">
                  <a16:creationId xmlns:a16="http://schemas.microsoft.com/office/drawing/2014/main" id="{7627CE8D-56C5-42FD-AAA9-835CB81D5F68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8" name="Oval 10">
              <a:extLst>
                <a:ext uri="{FF2B5EF4-FFF2-40B4-BE49-F238E27FC236}">
                  <a16:creationId xmlns:a16="http://schemas.microsoft.com/office/drawing/2014/main" id="{2FF1F1A7-66BA-40E3-81AB-9FA642F7139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9" name="Oval 11">
              <a:extLst>
                <a:ext uri="{FF2B5EF4-FFF2-40B4-BE49-F238E27FC236}">
                  <a16:creationId xmlns:a16="http://schemas.microsoft.com/office/drawing/2014/main" id="{1E17E72A-8164-454B-A3B5-C0E521ABC252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>
            <a:lvl1pPr>
              <a:buClr>
                <a:srgbClr val="EF800A"/>
              </a:buClr>
              <a:defRPr/>
            </a:lvl1pPr>
            <a:lvl2pPr>
              <a:buClr>
                <a:srgbClr val="EF800A"/>
              </a:buClr>
              <a:defRPr/>
            </a:lvl2pPr>
            <a:lvl3pPr>
              <a:buClr>
                <a:srgbClr val="EF800A"/>
              </a:buClr>
              <a:defRPr/>
            </a:lvl3pPr>
            <a:lvl4pPr>
              <a:buClr>
                <a:srgbClr val="EF800A"/>
              </a:buClr>
              <a:defRPr/>
            </a:lvl4pPr>
            <a:lvl5pPr>
              <a:buClr>
                <a:srgbClr val="EF800A"/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>
            <a:lvl1pPr>
              <a:buClr>
                <a:srgbClr val="EF800A"/>
              </a:buClr>
              <a:defRPr/>
            </a:lvl1pPr>
            <a:lvl2pPr>
              <a:buClr>
                <a:srgbClr val="EF800A"/>
              </a:buClr>
              <a:defRPr/>
            </a:lvl2pPr>
            <a:lvl3pPr>
              <a:buClr>
                <a:srgbClr val="EF800A"/>
              </a:buClr>
              <a:defRPr/>
            </a:lvl3pPr>
            <a:lvl4pPr>
              <a:buClr>
                <a:srgbClr val="EF800A"/>
              </a:buClr>
              <a:defRPr/>
            </a:lvl4pPr>
            <a:lvl5pPr>
              <a:buClr>
                <a:srgbClr val="EF800A"/>
              </a:buCl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37" name="Group 7">
            <a:extLst>
              <a:ext uri="{FF2B5EF4-FFF2-40B4-BE49-F238E27FC236}">
                <a16:creationId xmlns:a16="http://schemas.microsoft.com/office/drawing/2014/main" id="{851ED2C2-2E1E-4B1D-AFBC-C2E6A16BD499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38" name="Oval 8">
              <a:extLst>
                <a:ext uri="{FF2B5EF4-FFF2-40B4-BE49-F238E27FC236}">
                  <a16:creationId xmlns:a16="http://schemas.microsoft.com/office/drawing/2014/main" id="{20267A1B-23EB-4EF4-8EB8-E7E01F083418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9" name="Oval 9">
              <a:extLst>
                <a:ext uri="{FF2B5EF4-FFF2-40B4-BE49-F238E27FC236}">
                  <a16:creationId xmlns:a16="http://schemas.microsoft.com/office/drawing/2014/main" id="{59477DC1-5AB7-4460-8FAE-FCE6B45252F1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0" name="Oval 10">
              <a:extLst>
                <a:ext uri="{FF2B5EF4-FFF2-40B4-BE49-F238E27FC236}">
                  <a16:creationId xmlns:a16="http://schemas.microsoft.com/office/drawing/2014/main" id="{E9E808B7-415C-461D-8933-63BE01C195F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41" name="Oval 11">
              <a:extLst>
                <a:ext uri="{FF2B5EF4-FFF2-40B4-BE49-F238E27FC236}">
                  <a16:creationId xmlns:a16="http://schemas.microsoft.com/office/drawing/2014/main" id="{8E386CAA-7095-4265-8BDB-4D253BFE4D0B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>
            <a:lvl1pPr>
              <a:buClr>
                <a:srgbClr val="EF800A"/>
              </a:buClr>
              <a:defRPr/>
            </a:lvl1pPr>
            <a:lvl2pPr>
              <a:buClr>
                <a:srgbClr val="EF800A"/>
              </a:buClr>
              <a:defRPr/>
            </a:lvl2pPr>
            <a:lvl3pPr>
              <a:buClr>
                <a:srgbClr val="EF800A"/>
              </a:buClr>
              <a:defRPr/>
            </a:lvl3pPr>
            <a:lvl4pPr>
              <a:buClr>
                <a:srgbClr val="EF800A"/>
              </a:buClr>
              <a:defRPr/>
            </a:lvl4pPr>
            <a:lvl5pPr>
              <a:buClr>
                <a:srgbClr val="EF800A"/>
              </a:buCl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>
            <a:lvl1pPr>
              <a:buClr>
                <a:srgbClr val="EF800A"/>
              </a:buClr>
              <a:defRPr/>
            </a:lvl1pPr>
            <a:lvl2pPr>
              <a:buClr>
                <a:srgbClr val="EF800A"/>
              </a:buClr>
              <a:defRPr/>
            </a:lvl2pPr>
            <a:lvl3pPr>
              <a:buClr>
                <a:srgbClr val="EF800A"/>
              </a:buClr>
              <a:defRPr/>
            </a:lvl3pPr>
            <a:lvl4pPr>
              <a:buClr>
                <a:srgbClr val="EF800A"/>
              </a:buClr>
              <a:defRPr/>
            </a:lvl4pPr>
            <a:lvl5pPr>
              <a:buClr>
                <a:srgbClr val="EF800A"/>
              </a:buCl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5" name="Group 7">
            <a:extLst>
              <a:ext uri="{FF2B5EF4-FFF2-40B4-BE49-F238E27FC236}">
                <a16:creationId xmlns:a16="http://schemas.microsoft.com/office/drawing/2014/main" id="{7BC25BF8-A177-4B5B-9A3F-7DC5190334B3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26" name="Oval 8">
              <a:extLst>
                <a:ext uri="{FF2B5EF4-FFF2-40B4-BE49-F238E27FC236}">
                  <a16:creationId xmlns:a16="http://schemas.microsoft.com/office/drawing/2014/main" id="{23AF8089-EB12-4B35-8E6B-36DF8600A0A8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Oval 9">
              <a:extLst>
                <a:ext uri="{FF2B5EF4-FFF2-40B4-BE49-F238E27FC236}">
                  <a16:creationId xmlns:a16="http://schemas.microsoft.com/office/drawing/2014/main" id="{70560834-994D-4810-947C-00920BDBF766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4" name="Oval 10">
              <a:extLst>
                <a:ext uri="{FF2B5EF4-FFF2-40B4-BE49-F238E27FC236}">
                  <a16:creationId xmlns:a16="http://schemas.microsoft.com/office/drawing/2014/main" id="{0E94BC1B-2934-48E7-8F9D-D85E7FBEE975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5" name="Oval 11">
              <a:extLst>
                <a:ext uri="{FF2B5EF4-FFF2-40B4-BE49-F238E27FC236}">
                  <a16:creationId xmlns:a16="http://schemas.microsoft.com/office/drawing/2014/main" id="{B5D28714-79B4-4DFA-A830-31767631C263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 dirty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ru-RU" noProof="0"/>
              <a:t>Вставка рисунка</a:t>
            </a:r>
            <a:endParaRPr lang="en-US" noProof="0" dirty="0"/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2BF62B22-0E35-44F8-A59F-283C777D06C1}"/>
              </a:ext>
            </a:extLst>
          </p:cNvPr>
          <p:cNvGrpSpPr/>
          <p:nvPr userDrawn="1"/>
        </p:nvGrpSpPr>
        <p:grpSpPr>
          <a:xfrm>
            <a:off x="5721601" y="4676119"/>
            <a:ext cx="748798" cy="134113"/>
            <a:chOff x="4827813" y="2534636"/>
            <a:chExt cx="996651" cy="178504"/>
          </a:xfrm>
        </p:grpSpPr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C708DC08-5FA1-4D34-886B-B541371FD1A8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9">
              <a:extLst>
                <a:ext uri="{FF2B5EF4-FFF2-40B4-BE49-F238E27FC236}">
                  <a16:creationId xmlns:a16="http://schemas.microsoft.com/office/drawing/2014/main" id="{9935F893-E5E6-4788-BE51-639A7E9FB6C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Oval 10">
              <a:extLst>
                <a:ext uri="{FF2B5EF4-FFF2-40B4-BE49-F238E27FC236}">
                  <a16:creationId xmlns:a16="http://schemas.microsoft.com/office/drawing/2014/main" id="{29C1226E-3426-4333-B473-7149AEA350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3" name="Oval 11">
              <a:extLst>
                <a:ext uri="{FF2B5EF4-FFF2-40B4-BE49-F238E27FC236}">
                  <a16:creationId xmlns:a16="http://schemas.microsoft.com/office/drawing/2014/main" id="{2C36F197-9A00-4874-A453-17B3B1CC6431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rgbClr val="EF80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rgbClr val="EF80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buClr>
                <a:srgbClr val="EF800A"/>
              </a:buClr>
              <a:defRPr sz="2000"/>
            </a:lvl1pPr>
            <a:lvl2pPr>
              <a:buClr>
                <a:srgbClr val="EF800A"/>
              </a:buClr>
              <a:defRPr sz="1800"/>
            </a:lvl2pPr>
            <a:lvl3pPr>
              <a:buClr>
                <a:srgbClr val="EF800A"/>
              </a:buClr>
              <a:defRPr sz="1600"/>
            </a:lvl3pPr>
            <a:lvl4pPr>
              <a:buClr>
                <a:srgbClr val="EF800A"/>
              </a:buClr>
              <a:defRPr sz="1400"/>
            </a:lvl4pPr>
            <a:lvl5pPr>
              <a:buClr>
                <a:srgbClr val="EF800A"/>
              </a:buCl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57E9A1D-1C88-4CC3-B489-CE47D66BF877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17" name="Oval 8">
              <a:extLst>
                <a:ext uri="{FF2B5EF4-FFF2-40B4-BE49-F238E27FC236}">
                  <a16:creationId xmlns:a16="http://schemas.microsoft.com/office/drawing/2014/main" id="{B19E587B-55F4-412A-A589-34EB59C83A1D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Oval 9">
              <a:extLst>
                <a:ext uri="{FF2B5EF4-FFF2-40B4-BE49-F238E27FC236}">
                  <a16:creationId xmlns:a16="http://schemas.microsoft.com/office/drawing/2014/main" id="{03C758C0-289B-4EB8-A701-B55128221386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0">
              <a:extLst>
                <a:ext uri="{FF2B5EF4-FFF2-40B4-BE49-F238E27FC236}">
                  <a16:creationId xmlns:a16="http://schemas.microsoft.com/office/drawing/2014/main" id="{D5FC81A8-F2D6-4915-A1CC-806C0B756F7D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1" name="Oval 11">
              <a:extLst>
                <a:ext uri="{FF2B5EF4-FFF2-40B4-BE49-F238E27FC236}">
                  <a16:creationId xmlns:a16="http://schemas.microsoft.com/office/drawing/2014/main" id="{585370C4-99D7-44AF-B2FF-BF8BC75ED36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C43F164F-90C3-4409-A78C-7329D783CDBD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16" name="Oval 8">
              <a:extLst>
                <a:ext uri="{FF2B5EF4-FFF2-40B4-BE49-F238E27FC236}">
                  <a16:creationId xmlns:a16="http://schemas.microsoft.com/office/drawing/2014/main" id="{493F2650-A377-4FE5-8DF7-5D067E90D80B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Oval 9">
              <a:extLst>
                <a:ext uri="{FF2B5EF4-FFF2-40B4-BE49-F238E27FC236}">
                  <a16:creationId xmlns:a16="http://schemas.microsoft.com/office/drawing/2014/main" id="{43104BD1-37C4-4064-9D0E-6EEF7E929C6C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9D6FDA82-5098-46FD-BB01-24F01E543DA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11">
              <a:extLst>
                <a:ext uri="{FF2B5EF4-FFF2-40B4-BE49-F238E27FC236}">
                  <a16:creationId xmlns:a16="http://schemas.microsoft.com/office/drawing/2014/main" id="{43C594F1-F686-463C-8FF7-283A4E2EE447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rgbClr val="EF8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7">
            <a:extLst>
              <a:ext uri="{FF2B5EF4-FFF2-40B4-BE49-F238E27FC236}">
                <a16:creationId xmlns:a16="http://schemas.microsoft.com/office/drawing/2014/main" id="{C43F164F-90C3-4409-A78C-7329D783CDBD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16" name="Oval 8">
              <a:extLst>
                <a:ext uri="{FF2B5EF4-FFF2-40B4-BE49-F238E27FC236}">
                  <a16:creationId xmlns:a16="http://schemas.microsoft.com/office/drawing/2014/main" id="{493F2650-A377-4FE5-8DF7-5D067E90D80B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Oval 9">
              <a:extLst>
                <a:ext uri="{FF2B5EF4-FFF2-40B4-BE49-F238E27FC236}">
                  <a16:creationId xmlns:a16="http://schemas.microsoft.com/office/drawing/2014/main" id="{43104BD1-37C4-4064-9D0E-6EEF7E929C6C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9D6FDA82-5098-46FD-BB01-24F01E543DA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11">
              <a:extLst>
                <a:ext uri="{FF2B5EF4-FFF2-40B4-BE49-F238E27FC236}">
                  <a16:creationId xmlns:a16="http://schemas.microsoft.com/office/drawing/2014/main" id="{43C594F1-F686-463C-8FF7-283A4E2EE447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710549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F48545B4-27A6-463C-8E50-505F415B830E}"/>
              </a:ext>
            </a:extLst>
          </p:cNvPr>
          <p:cNvGrpSpPr/>
          <p:nvPr userDrawn="1"/>
        </p:nvGrpSpPr>
        <p:grpSpPr>
          <a:xfrm>
            <a:off x="363416" y="345232"/>
            <a:ext cx="748798" cy="134113"/>
            <a:chOff x="4827813" y="2534636"/>
            <a:chExt cx="996651" cy="178504"/>
          </a:xfrm>
        </p:grpSpPr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14593908-EF5F-4CB3-9A84-6D2DF7913B55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rgbClr val="EF80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1AB44F8F-ADD5-4115-A6ED-5231FB90782A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rgbClr val="E9994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3" name="Oval 10">
              <a:extLst>
                <a:ext uri="{FF2B5EF4-FFF2-40B4-BE49-F238E27FC236}">
                  <a16:creationId xmlns:a16="http://schemas.microsoft.com/office/drawing/2014/main" id="{6F275944-0E9F-4627-B284-10F08A855AF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rgbClr val="632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2D02E1D6-3364-4E1A-9C20-E7B120404628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rgbClr val="A25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685362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бел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206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74" r:id="rId16"/>
    <p:sldLayoutId id="2147483665" r:id="rId17"/>
    <p:sldLayoutId id="2147483673" r:id="rId18"/>
    <p:sldLayoutId id="21474836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одежда, человек, съезд, аудитор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E94892-62AD-DBC1-4324-725405AF3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2" r="28643" b="28186"/>
          <a:stretch>
            <a:fillRect/>
          </a:stretch>
        </p:blipFill>
        <p:spPr>
          <a:xfrm>
            <a:off x="4819135" y="-12218"/>
            <a:ext cx="7372866" cy="68904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95967" y="4522397"/>
            <a:ext cx="4095922" cy="783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i="1" dirty="0"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«Профсоюзы — важнейшие партнеры </a:t>
            </a: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i="1" dirty="0"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 для государства, и для бизнеса»</a:t>
            </a:r>
            <a:endParaRPr lang="ru-RU" sz="1400" b="1" i="1" dirty="0"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i="1" dirty="0"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Президент РФ В.В. Путин</a:t>
            </a:r>
            <a:endParaRPr lang="ru-RU" sz="1400" b="1" i="1" dirty="0">
              <a:effectLst/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FD093A-1035-4E9B-FBD9-6820BDA6AD6E}"/>
              </a:ext>
            </a:extLst>
          </p:cNvPr>
          <p:cNvSpPr/>
          <p:nvPr/>
        </p:nvSpPr>
        <p:spPr>
          <a:xfrm rot="10800000">
            <a:off x="0" y="-12219"/>
            <a:ext cx="5881816" cy="68904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82307"/>
                </a:schemeClr>
              </a:gs>
              <a:gs pos="19000">
                <a:srgbClr val="FDF1E6"/>
              </a:gs>
              <a:gs pos="56000">
                <a:srgbClr val="F3E2D5"/>
              </a:gs>
              <a:gs pos="100000">
                <a:srgbClr val="FAE2C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BE6CD57-48B8-4CD3-B482-83A1EF7BAB12}"/>
              </a:ext>
            </a:extLst>
          </p:cNvPr>
          <p:cNvSpPr txBox="1">
            <a:spLocks/>
          </p:cNvSpPr>
          <p:nvPr/>
        </p:nvSpPr>
        <p:spPr>
          <a:xfrm>
            <a:off x="181972" y="2220923"/>
            <a:ext cx="5677242" cy="2689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900" b="1" dirty="0">
                <a:solidFill>
                  <a:srgbClr val="632D21"/>
                </a:solidFill>
                <a:latin typeface="Montserrat ExtraBold" pitchFamily="2" charset="0"/>
              </a:rPr>
              <a:t>СОТРУДНИЧЕСТВО </a:t>
            </a:r>
            <a:br>
              <a:rPr lang="ru-RU" sz="3900" b="1" dirty="0">
                <a:solidFill>
                  <a:srgbClr val="632D21"/>
                </a:solidFill>
                <a:latin typeface="Montserrat ExtraBold" pitchFamily="2" charset="0"/>
              </a:rPr>
            </a:br>
            <a:r>
              <a:rPr lang="ru-RU" sz="3900" b="1" dirty="0">
                <a:solidFill>
                  <a:srgbClr val="632D21"/>
                </a:solidFill>
                <a:latin typeface="Montserrat ExtraBold" pitchFamily="2" charset="0"/>
              </a:rPr>
              <a:t>С </a:t>
            </a:r>
            <a:r>
              <a:rPr lang="ru-RU" sz="3900" b="1" dirty="0">
                <a:solidFill>
                  <a:srgbClr val="EF800A"/>
                </a:solidFill>
                <a:latin typeface="Montserrat ExtraBold" pitchFamily="2" charset="0"/>
              </a:rPr>
              <a:t>ПРОФСОЮЗОМ</a:t>
            </a:r>
            <a:r>
              <a:rPr lang="ru-RU" sz="3900" b="1" dirty="0">
                <a:solidFill>
                  <a:srgbClr val="632D21"/>
                </a:solidFill>
                <a:latin typeface="Montserrat ExtraBold" pitchFamily="2" charset="0"/>
              </a:rPr>
              <a:t> — </a:t>
            </a:r>
            <a:br>
              <a:rPr lang="ru-RU" sz="3900" b="1" dirty="0">
                <a:solidFill>
                  <a:srgbClr val="632D21"/>
                </a:solidFill>
                <a:latin typeface="Montserrat ExtraBold" pitchFamily="2" charset="0"/>
              </a:rPr>
            </a:br>
            <a:r>
              <a:rPr lang="ru-RU" sz="3900" b="1" dirty="0">
                <a:solidFill>
                  <a:srgbClr val="632D21"/>
                </a:solidFill>
                <a:latin typeface="Montserrat ExtraBold" pitchFamily="2" charset="0"/>
              </a:rPr>
              <a:t>ЭТО ВЫГОДНО!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8D66F2-9E9C-4250-8044-2FD601A9DEA8}"/>
              </a:ext>
            </a:extLst>
          </p:cNvPr>
          <p:cNvSpPr txBox="1"/>
          <p:nvPr/>
        </p:nvSpPr>
        <p:spPr>
          <a:xfrm>
            <a:off x="181972" y="5783173"/>
            <a:ext cx="497325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latin typeface="Montserrat" panose="00000500000000000000" pitchFamily="2" charset="-52"/>
              </a:rPr>
              <a:t>«Социально ответственный бизнес ведет цивилизованный диалог с профсоюзами </a:t>
            </a:r>
            <a:br>
              <a:rPr lang="ru-RU" sz="1500" dirty="0">
                <a:latin typeface="Montserrat" panose="00000500000000000000" pitchFamily="2" charset="-52"/>
              </a:rPr>
            </a:br>
            <a:r>
              <a:rPr lang="ru-RU" sz="1500" dirty="0">
                <a:latin typeface="Montserrat" panose="00000500000000000000" pitchFamily="2" charset="-52"/>
              </a:rPr>
              <a:t>на принципах социального партнерства»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8D66F2-9E9C-4250-8044-2FD601A9DEA8}"/>
              </a:ext>
            </a:extLst>
          </p:cNvPr>
          <p:cNvSpPr txBox="1"/>
          <p:nvPr/>
        </p:nvSpPr>
        <p:spPr>
          <a:xfrm>
            <a:off x="181972" y="4475269"/>
            <a:ext cx="52408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 SemiBold" pitchFamily="2" charset="0"/>
              </a:rPr>
              <a:t>Профсоюз и бизнес: </a:t>
            </a:r>
            <a:br>
              <a:rPr lang="ru-RU" sz="2400" b="1" dirty="0">
                <a:latin typeface="Montserrat SemiBold" pitchFamily="2" charset="0"/>
              </a:rPr>
            </a:br>
            <a:r>
              <a:rPr lang="ru-RU" sz="2400" b="1" dirty="0">
                <a:latin typeface="Montserrat SemiBold" pitchFamily="2" charset="0"/>
              </a:rPr>
              <a:t>от диалога к результату!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5F5028-8A61-6CA4-C7AE-A3FA187C8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865" y="266431"/>
            <a:ext cx="2295525" cy="457200"/>
          </a:xfrm>
          <a:prstGeom prst="rect">
            <a:avLst/>
          </a:prstGeom>
        </p:spPr>
      </p:pic>
      <p:sp>
        <p:nvSpPr>
          <p:cNvPr id="8" name="Прямоугольник с двумя скругленными соседними углами 9">
            <a:extLst>
              <a:ext uri="{FF2B5EF4-FFF2-40B4-BE49-F238E27FC236}">
                <a16:creationId xmlns:a16="http://schemas.microsoft.com/office/drawing/2014/main" id="{66545488-4EE7-4A9F-B778-5D83898FB1E9}"/>
              </a:ext>
            </a:extLst>
          </p:cNvPr>
          <p:cNvSpPr/>
          <p:nvPr/>
        </p:nvSpPr>
        <p:spPr>
          <a:xfrm rot="5400000">
            <a:off x="1711250" y="-897034"/>
            <a:ext cx="1228126" cy="4650629"/>
          </a:xfrm>
          <a:prstGeom prst="round2SameRect">
            <a:avLst>
              <a:gd name="adj1" fmla="val 15883"/>
              <a:gd name="adj2" fmla="val 0"/>
            </a:avLst>
          </a:prstGeom>
          <a:gradFill>
            <a:gsLst>
              <a:gs pos="40000">
                <a:srgbClr val="FDF1E6">
                  <a:alpha val="68987"/>
                </a:srgbClr>
              </a:gs>
              <a:gs pos="0">
                <a:srgbClr val="E6D0C0"/>
              </a:gs>
              <a:gs pos="100000">
                <a:srgbClr val="FEF8F2"/>
              </a:gs>
            </a:gsLst>
            <a:lin ang="0" scaled="0"/>
          </a:gradFill>
          <a:ln w="19050">
            <a:gradFill>
              <a:gsLst>
                <a:gs pos="0">
                  <a:srgbClr val="3E1D0E"/>
                </a:gs>
                <a:gs pos="74000">
                  <a:srgbClr val="E6D0C0"/>
                </a:gs>
                <a:gs pos="83000">
                  <a:srgbClr val="FAE2C8"/>
                </a:gs>
                <a:gs pos="100000">
                  <a:srgbClr val="FEF8F2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76CB1-9046-4E34-9CF8-C3755324C60D}"/>
              </a:ext>
            </a:extLst>
          </p:cNvPr>
          <p:cNvSpPr txBox="1"/>
          <p:nvPr/>
        </p:nvSpPr>
        <p:spPr>
          <a:xfrm>
            <a:off x="181972" y="1579998"/>
            <a:ext cx="4650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Montserrat SemiBold" pitchFamily="2" charset="0"/>
              </a:rPr>
              <a:t>работодателей</a:t>
            </a:r>
            <a:r>
              <a:rPr lang="ru-RU" sz="1400" b="1" dirty="0">
                <a:latin typeface="Montserrat SemiBold" pitchFamily="2" charset="0"/>
              </a:rPr>
              <a:t> уже доверяют РОСПРОФЖЕЛ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C45201-7E3D-4B0F-9CAB-C82365D577D5}"/>
              </a:ext>
            </a:extLst>
          </p:cNvPr>
          <p:cNvSpPr txBox="1"/>
          <p:nvPr/>
        </p:nvSpPr>
        <p:spPr>
          <a:xfrm>
            <a:off x="181972" y="878199"/>
            <a:ext cx="297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3E1D0E"/>
                </a:solidFill>
                <a:latin typeface="Montserrat Black" pitchFamily="2" charset="0"/>
              </a:rPr>
              <a:t>3000+</a:t>
            </a:r>
          </a:p>
        </p:txBody>
      </p:sp>
    </p:spTree>
    <p:extLst>
      <p:ext uri="{BB962C8B-B14F-4D97-AF65-F5344CB8AC3E}">
        <p14:creationId xmlns:p14="http://schemas.microsoft.com/office/powerpoint/2010/main" val="1257470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2B27-BEDD-D716-1170-9F582125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EBFA31B-CFDF-CB8D-8AD0-EB73CA4B7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0ABF4-FA43-CB7F-454A-C5F80C022DCD}"/>
              </a:ext>
            </a:extLst>
          </p:cNvPr>
          <p:cNvSpPr txBox="1">
            <a:spLocks/>
          </p:cNvSpPr>
          <p:nvPr/>
        </p:nvSpPr>
        <p:spPr>
          <a:xfrm>
            <a:off x="1405720" y="149501"/>
            <a:ext cx="10422864" cy="11327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У ПРОФСОЮЗОВ И РАБОТОДАТЕЛЕЙ — </a:t>
            </a:r>
            <a:br>
              <a:rPr lang="ru-RU" sz="3200" dirty="0">
                <a:solidFill>
                  <a:srgbClr val="3E1D0E"/>
                </a:solidFill>
                <a:latin typeface="Montserrat" panose="00000500000000000000"/>
              </a:rPr>
            </a:br>
            <a:r>
              <a:rPr lang="ru-RU" sz="3200" dirty="0">
                <a:solidFill>
                  <a:srgbClr val="EF800A"/>
                </a:solidFill>
                <a:latin typeface="Montserrat" panose="00000500000000000000"/>
              </a:rPr>
              <a:t>ОБЩИЕ ИНТЕРЕСЫ!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EF800A"/>
              </a:solidFill>
              <a:effectLst/>
              <a:uLnTx/>
              <a:uFillTx/>
              <a:latin typeface="Montserrat" panose="0000050000000000000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B2274E-F9CD-434E-E4FA-AEDC1CF80A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347" y="95536"/>
            <a:ext cx="1061943" cy="1115758"/>
          </a:xfrm>
          <a:prstGeom prst="rect">
            <a:avLst/>
          </a:prstGeom>
        </p:spPr>
      </p:pic>
      <p:sp>
        <p:nvSpPr>
          <p:cNvPr id="6" name="Равнобедренный треугольник 1">
            <a:extLst>
              <a:ext uri="{FF2B5EF4-FFF2-40B4-BE49-F238E27FC236}">
                <a16:creationId xmlns:a16="http://schemas.microsoft.com/office/drawing/2014/main" id="{0B0D68BA-BFE7-2E9F-906E-111F64B2CE69}"/>
              </a:ext>
            </a:extLst>
          </p:cNvPr>
          <p:cNvSpPr/>
          <p:nvPr/>
        </p:nvSpPr>
        <p:spPr>
          <a:xfrm rot="5400000">
            <a:off x="5940433" y="3906605"/>
            <a:ext cx="763744" cy="452610"/>
          </a:xfrm>
          <a:prstGeom prst="triangle">
            <a:avLst/>
          </a:prstGeom>
          <a:solidFill>
            <a:srgbClr val="E9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ra Pro" panose="00000400000000000000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4620D9-6913-1A1D-A2D0-EC1059849D9C}"/>
              </a:ext>
            </a:extLst>
          </p:cNvPr>
          <p:cNvSpPr txBox="1"/>
          <p:nvPr/>
        </p:nvSpPr>
        <p:spPr>
          <a:xfrm>
            <a:off x="6736631" y="2420600"/>
            <a:ext cx="5255659" cy="350835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>
              <a:defRPr/>
            </a:pP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МЫ </a:t>
            </a:r>
            <a:r>
              <a:rPr lang="ru-RU" sz="2800" b="1" dirty="0">
                <a:solidFill>
                  <a:srgbClr val="EF800A"/>
                </a:solidFill>
                <a:latin typeface="Montserrat ExtraBold" pitchFamily="2" charset="0"/>
              </a:rPr>
              <a:t>ПАРТНЕР</a:t>
            </a: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 </a:t>
            </a:r>
          </a:p>
          <a:p>
            <a:pPr lvl="0">
              <a:defRPr/>
            </a:pP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И СОЗДАЕМ МОСТ </a:t>
            </a:r>
          </a:p>
          <a:p>
            <a:pPr lvl="0">
              <a:defRPr/>
            </a:pP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МЕЖДУ </a:t>
            </a:r>
            <a:r>
              <a:rPr lang="ru-RU" sz="2800" b="1" dirty="0">
                <a:solidFill>
                  <a:srgbClr val="EF800A"/>
                </a:solidFill>
                <a:latin typeface="Montserrat ExtraBold" pitchFamily="2" charset="0"/>
              </a:rPr>
              <a:t>РУКОВОДСТВОМ</a:t>
            </a: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 </a:t>
            </a:r>
          </a:p>
          <a:p>
            <a:pPr lvl="0">
              <a:defRPr/>
            </a:pP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И </a:t>
            </a:r>
            <a:r>
              <a:rPr lang="ru-RU" sz="2800" b="1" dirty="0">
                <a:solidFill>
                  <a:srgbClr val="EF800A"/>
                </a:solidFill>
                <a:latin typeface="Montserrat ExtraBold" pitchFamily="2" charset="0"/>
              </a:rPr>
              <a:t>КОЛЛЕКТИВОМ</a:t>
            </a: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 ДЛЯ ДОСТИЖЕНИЯ ОБЩИХ </a:t>
            </a:r>
            <a:r>
              <a:rPr lang="ru-RU" sz="2800" b="1" dirty="0">
                <a:solidFill>
                  <a:srgbClr val="EF800A"/>
                </a:solidFill>
                <a:latin typeface="Montserrat ExtraBold" pitchFamily="2" charset="0"/>
              </a:rPr>
              <a:t>ЦЕЛЕЙ</a:t>
            </a:r>
            <a:r>
              <a:rPr lang="ru-RU" sz="2800" b="1" dirty="0">
                <a:solidFill>
                  <a:srgbClr val="632D21"/>
                </a:solidFill>
                <a:latin typeface="Montserrat ExtraBold" pitchFamily="2" charset="0"/>
              </a:rPr>
              <a:t>!</a:t>
            </a:r>
            <a:endParaRPr kumimoji="0" lang="ru-RU" sz="2800" b="1" u="none" strike="noStrike" kern="1200" cap="none" spc="0" normalizeH="0" baseline="0" noProof="0" dirty="0">
              <a:ln>
                <a:noFill/>
              </a:ln>
              <a:solidFill>
                <a:srgbClr val="632D21"/>
              </a:solidFill>
              <a:effectLst/>
              <a:uLnTx/>
              <a:uFillTx/>
              <a:latin typeface="Montserrat ExtraBold" pitchFamily="2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B4EEE95-8D6D-A0CC-B157-FEB293D78C5C}"/>
              </a:ext>
            </a:extLst>
          </p:cNvPr>
          <p:cNvGrpSpPr/>
          <p:nvPr/>
        </p:nvGrpSpPr>
        <p:grpSpPr>
          <a:xfrm>
            <a:off x="536310" y="4247648"/>
            <a:ext cx="5357722" cy="760195"/>
            <a:chOff x="467405" y="5300526"/>
            <a:chExt cx="5668439" cy="760195"/>
          </a:xfrm>
        </p:grpSpPr>
        <p:sp>
          <p:nvSpPr>
            <p:cNvPr id="9" name="Прямоугольник: скругленные углы 3">
              <a:extLst>
                <a:ext uri="{FF2B5EF4-FFF2-40B4-BE49-F238E27FC236}">
                  <a16:creationId xmlns:a16="http://schemas.microsoft.com/office/drawing/2014/main" id="{48C9CF69-7D98-6F60-3EF0-1490D397A5E5}"/>
                </a:ext>
              </a:extLst>
            </p:cNvPr>
            <p:cNvSpPr/>
            <p:nvPr/>
          </p:nvSpPr>
          <p:spPr>
            <a:xfrm>
              <a:off x="467405" y="5300526"/>
              <a:ext cx="5668439" cy="760195"/>
            </a:xfrm>
            <a:prstGeom prst="roundRect">
              <a:avLst/>
            </a:prstGeom>
            <a:solidFill>
              <a:srgbClr val="E9994A"/>
            </a:solidFill>
            <a:ln>
              <a:noFill/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43AE6B6-DB4F-A237-6DFC-9FDAE9091D8A}"/>
                </a:ext>
              </a:extLst>
            </p:cNvPr>
            <p:cNvSpPr txBox="1"/>
            <p:nvPr/>
          </p:nvSpPr>
          <p:spPr>
            <a:xfrm>
              <a:off x="701096" y="5326680"/>
              <a:ext cx="48446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2000" b="1" dirty="0">
                  <a:solidFill>
                    <a:schemeClr val="bg1"/>
                  </a:solidFill>
                  <a:latin typeface="Montserrat" panose="00000500000000000000"/>
                </a:rPr>
                <a:t>Лояльность и вовлеченность </a:t>
              </a: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сотрудников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07142EE-7EE5-EC49-0AB2-6EA9151E6FC7}"/>
              </a:ext>
            </a:extLst>
          </p:cNvPr>
          <p:cNvGrpSpPr/>
          <p:nvPr/>
        </p:nvGrpSpPr>
        <p:grpSpPr>
          <a:xfrm>
            <a:off x="536310" y="3326538"/>
            <a:ext cx="5357722" cy="760195"/>
            <a:chOff x="523288" y="2988347"/>
            <a:chExt cx="5357722" cy="760195"/>
          </a:xfrm>
        </p:grpSpPr>
        <p:sp>
          <p:nvSpPr>
            <p:cNvPr id="12" name="Прямоугольник: скругленные углы 18">
              <a:extLst>
                <a:ext uri="{FF2B5EF4-FFF2-40B4-BE49-F238E27FC236}">
                  <a16:creationId xmlns:a16="http://schemas.microsoft.com/office/drawing/2014/main" id="{BC9A39A2-74A8-50C6-865C-CFCB22FA79BA}"/>
                </a:ext>
              </a:extLst>
            </p:cNvPr>
            <p:cNvSpPr/>
            <p:nvPr/>
          </p:nvSpPr>
          <p:spPr>
            <a:xfrm>
              <a:off x="523288" y="2988347"/>
              <a:ext cx="5357722" cy="760195"/>
            </a:xfrm>
            <a:prstGeom prst="roundRect">
              <a:avLst/>
            </a:prstGeom>
            <a:solidFill>
              <a:srgbClr val="E9994A"/>
            </a:solidFill>
            <a:ln>
              <a:noFill/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2D9FDF-D74F-36F4-4F0F-D7295AD27A4C}"/>
                </a:ext>
              </a:extLst>
            </p:cNvPr>
            <p:cNvSpPr txBox="1"/>
            <p:nvPr/>
          </p:nvSpPr>
          <p:spPr>
            <a:xfrm>
              <a:off x="675829" y="3014501"/>
              <a:ext cx="50526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Высокая </a:t>
              </a:r>
              <a:r>
                <a:rPr lang="ru-RU" sz="2000" b="1" dirty="0">
                  <a:solidFill>
                    <a:schemeClr val="bg1"/>
                  </a:solidFill>
                  <a:latin typeface="Montserrat" panose="00000500000000000000"/>
                </a:rPr>
                <a:t>производительность</a:t>
              </a: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 и </a:t>
              </a:r>
              <a:r>
                <a:rPr lang="ru-RU" sz="2000" b="1" dirty="0">
                  <a:solidFill>
                    <a:schemeClr val="bg1"/>
                  </a:solidFill>
                  <a:latin typeface="Montserrat" panose="00000500000000000000"/>
                </a:rPr>
                <a:t>качественный</a:t>
              </a: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 труд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/>
                <a:ea typeface="+mn-ea"/>
                <a:cs typeface="+mn-cs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CBA5367-B9D3-B960-DB65-2D274C4C23A1}"/>
              </a:ext>
            </a:extLst>
          </p:cNvPr>
          <p:cNvGrpSpPr/>
          <p:nvPr/>
        </p:nvGrpSpPr>
        <p:grpSpPr>
          <a:xfrm>
            <a:off x="545927" y="2394446"/>
            <a:ext cx="5357722" cy="760195"/>
            <a:chOff x="546328" y="3821266"/>
            <a:chExt cx="5357722" cy="760195"/>
          </a:xfrm>
        </p:grpSpPr>
        <p:sp>
          <p:nvSpPr>
            <p:cNvPr id="15" name="Прямоугольник: скругленные углы 20">
              <a:extLst>
                <a:ext uri="{FF2B5EF4-FFF2-40B4-BE49-F238E27FC236}">
                  <a16:creationId xmlns:a16="http://schemas.microsoft.com/office/drawing/2014/main" id="{75D4C733-3C8C-E604-ACB1-B6A481EFE987}"/>
                </a:ext>
              </a:extLst>
            </p:cNvPr>
            <p:cNvSpPr/>
            <p:nvPr/>
          </p:nvSpPr>
          <p:spPr>
            <a:xfrm>
              <a:off x="546328" y="3821266"/>
              <a:ext cx="5357722" cy="760195"/>
            </a:xfrm>
            <a:prstGeom prst="roundRect">
              <a:avLst/>
            </a:prstGeom>
            <a:solidFill>
              <a:srgbClr val="E9994A"/>
            </a:solidFill>
            <a:ln>
              <a:noFill/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57F1E2-FB07-E06C-0D2B-B3DA265BDDFB}"/>
                </a:ext>
              </a:extLst>
            </p:cNvPr>
            <p:cNvSpPr txBox="1"/>
            <p:nvPr/>
          </p:nvSpPr>
          <p:spPr>
            <a:xfrm>
              <a:off x="689252" y="3847420"/>
              <a:ext cx="50526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2000" b="1" dirty="0">
                  <a:solidFill>
                    <a:schemeClr val="bg1"/>
                  </a:solidFill>
                  <a:latin typeface="Montserrat" panose="00000500000000000000"/>
                </a:rPr>
                <a:t>Стабильность и надежность </a:t>
              </a: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компании</a:t>
              </a:r>
            </a:p>
          </p:txBody>
        </p:sp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125522E-39C7-2554-BF2E-DFCC2FA0DA92}"/>
              </a:ext>
            </a:extLst>
          </p:cNvPr>
          <p:cNvSpPr/>
          <p:nvPr/>
        </p:nvSpPr>
        <p:spPr>
          <a:xfrm>
            <a:off x="545927" y="1781204"/>
            <a:ext cx="6987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prstClr val="black"/>
                </a:solidFill>
                <a:latin typeface="Montserrat ExtraBold" pitchFamily="2" charset="0"/>
              </a:rPr>
              <a:t>ЦЕННОСТИ, КОТОРЫЕ МЫ РАЗДЕЛЯЕМ: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B081534-86BB-0A5F-93DC-03FDBE6FFF08}"/>
              </a:ext>
            </a:extLst>
          </p:cNvPr>
          <p:cNvGrpSpPr/>
          <p:nvPr/>
        </p:nvGrpSpPr>
        <p:grpSpPr>
          <a:xfrm>
            <a:off x="502730" y="5168758"/>
            <a:ext cx="5357722" cy="760195"/>
            <a:chOff x="467405" y="5300526"/>
            <a:chExt cx="5668439" cy="760195"/>
          </a:xfrm>
        </p:grpSpPr>
        <p:sp>
          <p:nvSpPr>
            <p:cNvPr id="19" name="Прямоугольник: скругленные углы 3">
              <a:extLst>
                <a:ext uri="{FF2B5EF4-FFF2-40B4-BE49-F238E27FC236}">
                  <a16:creationId xmlns:a16="http://schemas.microsoft.com/office/drawing/2014/main" id="{3961B4BE-6AA4-1F09-C58C-2A71B53AF1E3}"/>
                </a:ext>
              </a:extLst>
            </p:cNvPr>
            <p:cNvSpPr/>
            <p:nvPr/>
          </p:nvSpPr>
          <p:spPr>
            <a:xfrm>
              <a:off x="467405" y="5300526"/>
              <a:ext cx="5668439" cy="760195"/>
            </a:xfrm>
            <a:prstGeom prst="roundRect">
              <a:avLst/>
            </a:prstGeom>
            <a:solidFill>
              <a:srgbClr val="E9994A"/>
            </a:solidFill>
            <a:ln>
              <a:noFill/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F73F336-4379-F891-7C2B-34F95E6FAA10}"/>
                </a:ext>
              </a:extLst>
            </p:cNvPr>
            <p:cNvSpPr txBox="1"/>
            <p:nvPr/>
          </p:nvSpPr>
          <p:spPr>
            <a:xfrm>
              <a:off x="701096" y="5326680"/>
              <a:ext cx="42159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Сильный HR-бренд </a:t>
              </a:r>
            </a:p>
            <a:p>
              <a:pPr lvl="0">
                <a:defRPr/>
              </a:pPr>
              <a:r>
                <a:rPr lang="ru-RU" sz="2000" dirty="0">
                  <a:solidFill>
                    <a:schemeClr val="bg1"/>
                  </a:solidFill>
                  <a:latin typeface="Montserrat" panose="00000500000000000000"/>
                </a:rPr>
                <a:t>и </a:t>
              </a:r>
              <a:r>
                <a:rPr lang="ru-RU" sz="2000" b="1" dirty="0">
                  <a:solidFill>
                    <a:schemeClr val="bg1"/>
                  </a:solidFill>
                  <a:latin typeface="Montserrat" panose="00000500000000000000"/>
                </a:rPr>
                <a:t>безупречная репутация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705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: скругленные углы 1">
            <a:extLst>
              <a:ext uri="{FF2B5EF4-FFF2-40B4-BE49-F238E27FC236}">
                <a16:creationId xmlns:a16="http://schemas.microsoft.com/office/drawing/2014/main" id="{AD6573D0-AC04-4F5F-906F-821356F011F6}"/>
              </a:ext>
            </a:extLst>
          </p:cNvPr>
          <p:cNvSpPr/>
          <p:nvPr/>
        </p:nvSpPr>
        <p:spPr>
          <a:xfrm>
            <a:off x="3803272" y="1998253"/>
            <a:ext cx="4567510" cy="86939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48" name="Прямоугольник: скругленные углы 1">
            <a:extLst>
              <a:ext uri="{FF2B5EF4-FFF2-40B4-BE49-F238E27FC236}">
                <a16:creationId xmlns:a16="http://schemas.microsoft.com/office/drawing/2014/main" id="{AD6573D0-AC04-4F5F-906F-821356F011F6}"/>
              </a:ext>
            </a:extLst>
          </p:cNvPr>
          <p:cNvSpPr/>
          <p:nvPr/>
        </p:nvSpPr>
        <p:spPr>
          <a:xfrm>
            <a:off x="8187090" y="3216222"/>
            <a:ext cx="3805200" cy="24225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47" name="Прямоугольник: скругленные углы 1">
            <a:extLst>
              <a:ext uri="{FF2B5EF4-FFF2-40B4-BE49-F238E27FC236}">
                <a16:creationId xmlns:a16="http://schemas.microsoft.com/office/drawing/2014/main" id="{AD6573D0-AC04-4F5F-906F-821356F011F6}"/>
              </a:ext>
            </a:extLst>
          </p:cNvPr>
          <p:cNvSpPr/>
          <p:nvPr/>
        </p:nvSpPr>
        <p:spPr>
          <a:xfrm>
            <a:off x="4192786" y="3216222"/>
            <a:ext cx="3805200" cy="242257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46" name="Прямоугольник: скругленные углы 1">
            <a:extLst>
              <a:ext uri="{FF2B5EF4-FFF2-40B4-BE49-F238E27FC236}">
                <a16:creationId xmlns:a16="http://schemas.microsoft.com/office/drawing/2014/main" id="{AD6573D0-AC04-4F5F-906F-821356F011F6}"/>
              </a:ext>
            </a:extLst>
          </p:cNvPr>
          <p:cNvSpPr/>
          <p:nvPr/>
        </p:nvSpPr>
        <p:spPr>
          <a:xfrm>
            <a:off x="198482" y="3216221"/>
            <a:ext cx="3805200" cy="24225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B4F305-1A15-DA51-6CDB-3512C21C314E}"/>
              </a:ext>
            </a:extLst>
          </p:cNvPr>
          <p:cNvSpPr txBox="1"/>
          <p:nvPr/>
        </p:nvSpPr>
        <p:spPr>
          <a:xfrm>
            <a:off x="4214251" y="3458015"/>
            <a:ext cx="378373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 </a:t>
            </a:r>
            <a:r>
              <a:rPr lang="ru-RU" sz="2400" b="1" dirty="0">
                <a:solidFill>
                  <a:srgbClr val="EF800A"/>
                </a:solidFill>
                <a:latin typeface="Montserrat SemiBold" pitchFamily="2" charset="0"/>
                <a:cs typeface="Lato Light" panose="020F0402020204030203" pitchFamily="34" charset="0"/>
              </a:rPr>
              <a:t>Надежный помощник </a:t>
            </a:r>
          </a:p>
          <a:p>
            <a:pPr algn="ctr"/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по решению сложных задач </a:t>
            </a:r>
          </a:p>
          <a:p>
            <a:pPr algn="ctr"/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в коллективе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B4F305-1A15-DA51-6CDB-3512C21C314E}"/>
              </a:ext>
            </a:extLst>
          </p:cNvPr>
          <p:cNvSpPr txBox="1"/>
          <p:nvPr/>
        </p:nvSpPr>
        <p:spPr>
          <a:xfrm>
            <a:off x="8187090" y="3458015"/>
            <a:ext cx="38052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EF800A"/>
                </a:solidFill>
                <a:latin typeface="Montserrat SemiBold" pitchFamily="2" charset="0"/>
                <a:cs typeface="Lato Light" panose="020F0402020204030203" pitchFamily="34" charset="0"/>
              </a:rPr>
              <a:t>Опытный </a:t>
            </a:r>
          </a:p>
          <a:p>
            <a:pPr algn="ctr"/>
            <a:r>
              <a:rPr lang="ru-RU" sz="2400" b="1" dirty="0">
                <a:solidFill>
                  <a:srgbClr val="EF800A"/>
                </a:solidFill>
                <a:latin typeface="Montserrat SemiBold" pitchFamily="2" charset="0"/>
                <a:cs typeface="Lato Light" panose="020F0402020204030203" pitchFamily="34" charset="0"/>
              </a:rPr>
              <a:t>специалист </a:t>
            </a:r>
            <a:b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</a:br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по трудовому законодательству </a:t>
            </a:r>
            <a:b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</a:br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и охране труда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B4F305-1A15-DA51-6CDB-3512C21C314E}"/>
              </a:ext>
            </a:extLst>
          </p:cNvPr>
          <p:cNvSpPr txBox="1"/>
          <p:nvPr/>
        </p:nvSpPr>
        <p:spPr>
          <a:xfrm>
            <a:off x="198482" y="3642681"/>
            <a:ext cx="38052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EF800A"/>
                </a:solidFill>
                <a:latin typeface="Montserrat SemiBold" pitchFamily="2" charset="0"/>
                <a:cs typeface="Lato Light" panose="020F0402020204030203" pitchFamily="34" charset="0"/>
              </a:rPr>
              <a:t>Конструктивный дипломат</a:t>
            </a:r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в диалоге </a:t>
            </a:r>
            <a:b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</a:br>
            <a:r>
              <a:rPr lang="ru-RU" sz="2400" b="1" dirty="0">
                <a:solidFill>
                  <a:srgbClr val="3E1D0E"/>
                </a:solidFill>
                <a:latin typeface="Montserrat SemiBold" pitchFamily="2" charset="0"/>
                <a:cs typeface="Lato Light" panose="020F0402020204030203" pitchFamily="34" charset="0"/>
              </a:rPr>
              <a:t>с коллективом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72523" y="2169452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3E1D0E"/>
                </a:solidFill>
                <a:latin typeface="Montserrat Black" pitchFamily="2" charset="0"/>
              </a:rPr>
              <a:t>ПРОФСОЮЗ:</a:t>
            </a:r>
            <a:endParaRPr lang="ru-RU" sz="2800" b="1" dirty="0">
              <a:latin typeface="Montserrat Black" pitchFamily="2" charset="0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8DC093E9-1D76-1034-95F3-E6999885FDCD}"/>
              </a:ext>
            </a:extLst>
          </p:cNvPr>
          <p:cNvSpPr txBox="1">
            <a:spLocks/>
          </p:cNvSpPr>
          <p:nvPr/>
        </p:nvSpPr>
        <p:spPr>
          <a:xfrm>
            <a:off x="1405720" y="149501"/>
            <a:ext cx="10422864" cy="11327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ИНВЕСТИРУЙТЕ В РЕПУТАЦИЮ — </a:t>
            </a:r>
            <a:br>
              <a:rPr lang="ru-RU" sz="3200" dirty="0">
                <a:solidFill>
                  <a:srgbClr val="3E1D0E"/>
                </a:solidFill>
                <a:latin typeface="Montserrat" panose="00000500000000000000"/>
              </a:rPr>
            </a:b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СОТРУДНИЧАЙТЕ С </a:t>
            </a:r>
            <a:r>
              <a:rPr lang="ru-RU" sz="3200" dirty="0">
                <a:solidFill>
                  <a:srgbClr val="EF800A"/>
                </a:solidFill>
                <a:latin typeface="Montserrat" panose="00000500000000000000"/>
              </a:rPr>
              <a:t>РОСПРОФЖЕЛ</a:t>
            </a: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85F34E5-7B5B-82E0-C021-9B156F235C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347" y="95536"/>
            <a:ext cx="1061943" cy="1115758"/>
          </a:xfrm>
          <a:prstGeom prst="rect">
            <a:avLst/>
          </a:prstGeom>
        </p:spPr>
      </p:pic>
      <p:pic>
        <p:nvPicPr>
          <p:cNvPr id="21" name="Picture Placeholder 14" descr="Handshake">
            <a:extLst>
              <a:ext uri="{FF2B5EF4-FFF2-40B4-BE49-F238E27FC236}">
                <a16:creationId xmlns:a16="http://schemas.microsoft.com/office/drawing/2014/main" id="{F91E2591-54B0-A63F-DFC0-EE4783C6D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14251" y="2058312"/>
            <a:ext cx="745500" cy="7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0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51DBB-B1C0-C72C-3ECB-C9DCE37E5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563ECA5-7C15-29E2-E21C-F58609400514}"/>
              </a:ext>
            </a:extLst>
          </p:cNvPr>
          <p:cNvSpPr txBox="1">
            <a:spLocks/>
          </p:cNvSpPr>
          <p:nvPr/>
        </p:nvSpPr>
        <p:spPr>
          <a:xfrm>
            <a:off x="1405720" y="149501"/>
            <a:ext cx="10422864" cy="11327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ИНВЕСТИРУЙТЕ В РЕПУТАЦИЮ — </a:t>
            </a:r>
            <a:br>
              <a:rPr lang="ru-RU" sz="3200" dirty="0">
                <a:solidFill>
                  <a:srgbClr val="3E1D0E"/>
                </a:solidFill>
                <a:latin typeface="Montserrat" panose="00000500000000000000"/>
              </a:rPr>
            </a:b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СОТРУДНИЧАЙТЕ С </a:t>
            </a:r>
            <a:r>
              <a:rPr lang="ru-RU" sz="3200" dirty="0">
                <a:solidFill>
                  <a:srgbClr val="EF800A"/>
                </a:solidFill>
                <a:latin typeface="Montserrat" panose="00000500000000000000"/>
              </a:rPr>
              <a:t>РОСПРОФЖЕЛ</a:t>
            </a: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!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316B8A4-660B-F8DE-B505-4ACF17DF43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347" y="95536"/>
            <a:ext cx="1061943" cy="1115758"/>
          </a:xfrm>
          <a:prstGeom prst="rect">
            <a:avLst/>
          </a:prstGeom>
        </p:spPr>
      </p:pic>
      <p:sp>
        <p:nvSpPr>
          <p:cNvPr id="3" name="Прямоугольник: скругленные углы 1">
            <a:extLst>
              <a:ext uri="{FF2B5EF4-FFF2-40B4-BE49-F238E27FC236}">
                <a16:creationId xmlns:a16="http://schemas.microsoft.com/office/drawing/2014/main" id="{08B3F6F7-58A2-352F-ECFF-3996C9EBB324}"/>
              </a:ext>
            </a:extLst>
          </p:cNvPr>
          <p:cNvSpPr/>
          <p:nvPr/>
        </p:nvSpPr>
        <p:spPr>
          <a:xfrm>
            <a:off x="919702" y="2544560"/>
            <a:ext cx="4983259" cy="211145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E0A606-F471-6FB4-BCD4-89E763735D95}"/>
              </a:ext>
            </a:extLst>
          </p:cNvPr>
          <p:cNvSpPr txBox="1"/>
          <p:nvPr/>
        </p:nvSpPr>
        <p:spPr>
          <a:xfrm>
            <a:off x="5196212" y="2556907"/>
            <a:ext cx="475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srgbClr val="632D21"/>
                </a:solidFill>
                <a:effectLst/>
                <a:uLnTx/>
                <a:uFillTx/>
                <a:latin typeface="Montserrat Black" pitchFamily="2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06B62-3E44-32B4-9C2C-6D2DF17EA094}"/>
              </a:ext>
            </a:extLst>
          </p:cNvPr>
          <p:cNvSpPr txBox="1"/>
          <p:nvPr/>
        </p:nvSpPr>
        <p:spPr>
          <a:xfrm>
            <a:off x="1355969" y="3123006"/>
            <a:ext cx="3804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Montserrat Medium" pitchFamily="2" charset="0"/>
              </a:rPr>
              <a:t>Расчеты с работниками становятся абсолютно прозрачными.</a:t>
            </a:r>
            <a:endParaRPr kumimoji="0" lang="ru-RU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</a:endParaRPr>
          </a:p>
        </p:txBody>
      </p:sp>
      <p:sp>
        <p:nvSpPr>
          <p:cNvPr id="6" name="Прямоугольник: скругленные углы 19">
            <a:extLst>
              <a:ext uri="{FF2B5EF4-FFF2-40B4-BE49-F238E27FC236}">
                <a16:creationId xmlns:a16="http://schemas.microsoft.com/office/drawing/2014/main" id="{858DB063-65C9-4A14-8690-8FFA8CF313A9}"/>
              </a:ext>
            </a:extLst>
          </p:cNvPr>
          <p:cNvSpPr/>
          <p:nvPr/>
        </p:nvSpPr>
        <p:spPr>
          <a:xfrm>
            <a:off x="919702" y="4374401"/>
            <a:ext cx="4983259" cy="22041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83147-C9C2-D2F9-6054-5E1F46C10600}"/>
              </a:ext>
            </a:extLst>
          </p:cNvPr>
          <p:cNvSpPr txBox="1"/>
          <p:nvPr/>
        </p:nvSpPr>
        <p:spPr>
          <a:xfrm>
            <a:off x="5210959" y="4352734"/>
            <a:ext cx="524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srgbClr val="632D21"/>
                </a:solidFill>
                <a:effectLst/>
                <a:uLnTx/>
                <a:uFillTx/>
                <a:latin typeface="Montserrat Black" pitchFamily="2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56F79-B6CC-519F-2175-83066D9317FD}"/>
              </a:ext>
            </a:extLst>
          </p:cNvPr>
          <p:cNvSpPr txBox="1"/>
          <p:nvPr/>
        </p:nvSpPr>
        <p:spPr>
          <a:xfrm>
            <a:off x="1355969" y="5053413"/>
            <a:ext cx="38142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Montserrat Medium" pitchFamily="2" charset="0"/>
              </a:rPr>
              <a:t>Демонстрация реальной заботы о сотрудниках укрепляет имидж социально ответственной компании.</a:t>
            </a:r>
            <a:endParaRPr kumimoji="0" lang="ru-RU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</a:endParaRPr>
          </a:p>
        </p:txBody>
      </p:sp>
      <p:sp>
        <p:nvSpPr>
          <p:cNvPr id="9" name="Прямоугольник: скругленные углы 22">
            <a:extLst>
              <a:ext uri="{FF2B5EF4-FFF2-40B4-BE49-F238E27FC236}">
                <a16:creationId xmlns:a16="http://schemas.microsoft.com/office/drawing/2014/main" id="{64FAFD9D-59B6-C918-C9E1-0266398E3FD9}"/>
              </a:ext>
            </a:extLst>
          </p:cNvPr>
          <p:cNvSpPr/>
          <p:nvPr/>
        </p:nvSpPr>
        <p:spPr>
          <a:xfrm>
            <a:off x="6289039" y="2544560"/>
            <a:ext cx="4983259" cy="2113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415F29-F4A7-A64B-5440-8CC748322233}"/>
              </a:ext>
            </a:extLst>
          </p:cNvPr>
          <p:cNvSpPr txBox="1"/>
          <p:nvPr/>
        </p:nvSpPr>
        <p:spPr>
          <a:xfrm>
            <a:off x="6459403" y="2556907"/>
            <a:ext cx="549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srgbClr val="632D21"/>
                </a:solidFill>
                <a:effectLst/>
                <a:uLnTx/>
                <a:uFillTx/>
                <a:latin typeface="Montserrat Black" pitchFamily="2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4B5664-A890-5B16-FB0F-6885E544A828}"/>
              </a:ext>
            </a:extLst>
          </p:cNvPr>
          <p:cNvSpPr txBox="1"/>
          <p:nvPr/>
        </p:nvSpPr>
        <p:spPr>
          <a:xfrm>
            <a:off x="7083095" y="3110306"/>
            <a:ext cx="4091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Montserrat Medium" pitchFamily="2" charset="0"/>
              </a:rPr>
              <a:t>Мы помогаем выстроить</a:t>
            </a:r>
          </a:p>
          <a:p>
            <a:r>
              <a:rPr lang="ru-RU" sz="1600" dirty="0">
                <a:solidFill>
                  <a:prstClr val="black"/>
                </a:solidFill>
                <a:latin typeface="Montserrat Medium" pitchFamily="2" charset="0"/>
              </a:rPr>
              <a:t>и поддерживать высокий</a:t>
            </a:r>
          </a:p>
          <a:p>
            <a:r>
              <a:rPr lang="ru-RU" sz="1600" dirty="0">
                <a:solidFill>
                  <a:prstClr val="black"/>
                </a:solidFill>
                <a:latin typeface="Montserrat Medium" pitchFamily="2" charset="0"/>
              </a:rPr>
              <a:t>уровень охраны труда.</a:t>
            </a:r>
          </a:p>
        </p:txBody>
      </p:sp>
      <p:sp>
        <p:nvSpPr>
          <p:cNvPr id="12" name="Прямоугольник: скругленные углы 25">
            <a:extLst>
              <a:ext uri="{FF2B5EF4-FFF2-40B4-BE49-F238E27FC236}">
                <a16:creationId xmlns:a16="http://schemas.microsoft.com/office/drawing/2014/main" id="{B6CE3510-49BE-673C-D3FF-80FA12D5309C}"/>
              </a:ext>
            </a:extLst>
          </p:cNvPr>
          <p:cNvSpPr/>
          <p:nvPr/>
        </p:nvSpPr>
        <p:spPr>
          <a:xfrm>
            <a:off x="6289039" y="4374402"/>
            <a:ext cx="4983259" cy="220419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ED3DAE-6CDE-BB1A-308E-287D06035F1F}"/>
              </a:ext>
            </a:extLst>
          </p:cNvPr>
          <p:cNvSpPr txBox="1"/>
          <p:nvPr/>
        </p:nvSpPr>
        <p:spPr>
          <a:xfrm>
            <a:off x="6463416" y="4336108"/>
            <a:ext cx="619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srgbClr val="632D21"/>
                </a:solidFill>
                <a:effectLst/>
                <a:uLnTx/>
                <a:uFillTx/>
                <a:latin typeface="Montserrat Black" pitchFamily="2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646912-1910-73A3-D782-63EF1F27411F}"/>
              </a:ext>
            </a:extLst>
          </p:cNvPr>
          <p:cNvSpPr txBox="1"/>
          <p:nvPr/>
        </p:nvSpPr>
        <p:spPr>
          <a:xfrm>
            <a:off x="7040513" y="5040713"/>
            <a:ext cx="41892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latin typeface="Montserrat Medium" pitchFamily="2" charset="0"/>
              </a:rPr>
              <a:t>Через взаимодействие с нашими партнерами (министерства, ведомства, банки) мы повышаем авторитет вашей компании и ее руководителя.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3B45F4-BDB0-9218-972C-E22138D054B3}"/>
              </a:ext>
            </a:extLst>
          </p:cNvPr>
          <p:cNvSpPr txBox="1"/>
          <p:nvPr/>
        </p:nvSpPr>
        <p:spPr>
          <a:xfrm>
            <a:off x="1355969" y="2663359"/>
            <a:ext cx="368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632D21"/>
                </a:solidFill>
                <a:latin typeface="Montserrat" panose="00000500000000000000" pitchFamily="2" charset="-52"/>
              </a:rPr>
              <a:t>Честность и прозрачность: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632D21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F8F05C-D0A9-1139-6732-52104F702B60}"/>
              </a:ext>
            </a:extLst>
          </p:cNvPr>
          <p:cNvSpPr txBox="1"/>
          <p:nvPr/>
        </p:nvSpPr>
        <p:spPr>
          <a:xfrm>
            <a:off x="7158507" y="2650659"/>
            <a:ext cx="380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632D21"/>
                </a:solidFill>
                <a:latin typeface="Montserrat" panose="00000500000000000000" pitchFamily="2" charset="-52"/>
              </a:rPr>
              <a:t>Безопасность: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632D21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09BBF9-C97E-F422-02B9-7CAA3E034535}"/>
              </a:ext>
            </a:extLst>
          </p:cNvPr>
          <p:cNvSpPr txBox="1"/>
          <p:nvPr/>
        </p:nvSpPr>
        <p:spPr>
          <a:xfrm>
            <a:off x="1355969" y="4469634"/>
            <a:ext cx="274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632D21"/>
                </a:solidFill>
                <a:latin typeface="Montserrat" panose="00000500000000000000" pitchFamily="2" charset="-52"/>
              </a:rPr>
              <a:t>Забота о людях: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632D21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8540DA-EB5F-00C4-4C1C-07BC1D54D5AE}"/>
              </a:ext>
            </a:extLst>
          </p:cNvPr>
          <p:cNvSpPr txBox="1"/>
          <p:nvPr/>
        </p:nvSpPr>
        <p:spPr>
          <a:xfrm>
            <a:off x="7197555" y="4456934"/>
            <a:ext cx="387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632D21"/>
                </a:solidFill>
                <a:latin typeface="Montserrat" panose="00000500000000000000" pitchFamily="2" charset="-52"/>
              </a:rPr>
              <a:t>Партнерская сеть: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632D21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4D18074-80A0-2C87-8CE4-57F20C5C7F1E}"/>
              </a:ext>
            </a:extLst>
          </p:cNvPr>
          <p:cNvGrpSpPr/>
          <p:nvPr/>
        </p:nvGrpSpPr>
        <p:grpSpPr>
          <a:xfrm>
            <a:off x="3695229" y="1653596"/>
            <a:ext cx="4801543" cy="640013"/>
            <a:chOff x="3776857" y="1653596"/>
            <a:chExt cx="4801543" cy="640013"/>
          </a:xfrm>
        </p:grpSpPr>
        <p:sp>
          <p:nvSpPr>
            <p:cNvPr id="26" name="Прямоугольник: скругленные углы 1">
              <a:extLst>
                <a:ext uri="{FF2B5EF4-FFF2-40B4-BE49-F238E27FC236}">
                  <a16:creationId xmlns:a16="http://schemas.microsoft.com/office/drawing/2014/main" id="{429D5EDB-0A61-7004-40F3-B946AD3BF9CF}"/>
                </a:ext>
              </a:extLst>
            </p:cNvPr>
            <p:cNvSpPr/>
            <p:nvPr/>
          </p:nvSpPr>
          <p:spPr>
            <a:xfrm>
              <a:off x="3776857" y="1653596"/>
              <a:ext cx="4801543" cy="64001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endParaRPr>
            </a:p>
          </p:txBody>
        </p:sp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32B59653-19B5-3526-5276-44B30010D450}"/>
                </a:ext>
              </a:extLst>
            </p:cNvPr>
            <p:cNvSpPr txBox="1"/>
            <p:nvPr/>
          </p:nvSpPr>
          <p:spPr>
            <a:xfrm>
              <a:off x="4362841" y="1788497"/>
              <a:ext cx="4073234" cy="3549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lnSpc>
                  <a:spcPts val="2893"/>
                </a:lnSpc>
              </a:pPr>
              <a:r>
                <a:rPr lang="ru-RU" sz="2400" b="1" dirty="0">
                  <a:solidFill>
                    <a:srgbClr val="632D21"/>
                  </a:solidFill>
                  <a:latin typeface="Montserrat Black" pitchFamily="2" charset="0"/>
                  <a:ea typeface="Montserrat Bold"/>
                  <a:cs typeface="Montserrat Bold"/>
                  <a:sym typeface="Montserrat Bold"/>
                </a:rPr>
                <a:t>РАЗВИВАЕМ ВМЕСТЕ:</a:t>
              </a:r>
              <a:endParaRPr lang="en-US" sz="2400" b="1" dirty="0">
                <a:solidFill>
                  <a:srgbClr val="632D21"/>
                </a:solidFill>
                <a:latin typeface="Montserrat Black" pitchFamily="2" charset="0"/>
                <a:ea typeface="Montserrat Bold"/>
                <a:cs typeface="Montserrat Bold"/>
                <a:sym typeface="Montserrat Bold"/>
              </a:endParaRPr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520EB228-AEBD-502C-9B83-A1CD75C4D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79841" y="1794868"/>
              <a:ext cx="383000" cy="3574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138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4">
            <a:extLst>
              <a:ext uri="{FF2B5EF4-FFF2-40B4-BE49-F238E27FC236}">
                <a16:creationId xmlns:a16="http://schemas.microsoft.com/office/drawing/2014/main" id="{709B47C8-FA00-2E7D-EFC5-1CAEB880C69C}"/>
              </a:ext>
            </a:extLst>
          </p:cNvPr>
          <p:cNvSpPr/>
          <p:nvPr/>
        </p:nvSpPr>
        <p:spPr>
          <a:xfrm>
            <a:off x="-521962" y="-1902796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Прямоугольник: скругленные углы 1">
            <a:extLst>
              <a:ext uri="{FF2B5EF4-FFF2-40B4-BE49-F238E27FC236}">
                <a16:creationId xmlns:a16="http://schemas.microsoft.com/office/drawing/2014/main" id="{E15DEB30-7115-43E7-3D7F-AEA72D54AA52}"/>
              </a:ext>
            </a:extLst>
          </p:cNvPr>
          <p:cNvSpPr/>
          <p:nvPr/>
        </p:nvSpPr>
        <p:spPr>
          <a:xfrm>
            <a:off x="166203" y="1862513"/>
            <a:ext cx="2754585" cy="3750383"/>
          </a:xfrm>
          <a:prstGeom prst="roundRect">
            <a:avLst/>
          </a:prstGeom>
          <a:solidFill>
            <a:srgbClr val="FDF1E7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64" name="TextBox 7"/>
          <p:cNvSpPr txBox="1"/>
          <p:nvPr/>
        </p:nvSpPr>
        <p:spPr>
          <a:xfrm>
            <a:off x="354078" y="2802050"/>
            <a:ext cx="2422332" cy="1480422"/>
          </a:xfrm>
          <a:prstGeom prst="rect">
            <a:avLst/>
          </a:prstGeom>
        </p:spPr>
        <p:txBody>
          <a:bodyPr lIns="33867" tIns="33867" rIns="33867" bIns="33867" rtlCol="0" anchor="t"/>
          <a:lstStyle/>
          <a:p>
            <a:pPr defTabSz="609630">
              <a:lnSpc>
                <a:spcPts val="2399"/>
              </a:lnSpc>
            </a:pPr>
            <a:r>
              <a:rPr lang="ru-RU" sz="1400" dirty="0">
                <a:latin typeface="Montserrat" panose="00000500000000000000" pitchFamily="2" charset="-52"/>
              </a:rPr>
              <a:t>Проведем экспертный анализ по трудовому праву и охране труда, предотвратим претензии от контролирующих органов.</a:t>
            </a:r>
            <a:endParaRPr lang="en-US" sz="1400" dirty="0">
              <a:latin typeface="Montserrat" panose="00000500000000000000" pitchFamily="2" charset="-52"/>
              <a:sym typeface="Montserrat Bold"/>
            </a:endParaRPr>
          </a:p>
        </p:txBody>
      </p:sp>
      <p:sp>
        <p:nvSpPr>
          <p:cNvPr id="89" name="Freeform 15"/>
          <p:cNvSpPr/>
          <p:nvPr/>
        </p:nvSpPr>
        <p:spPr>
          <a:xfrm>
            <a:off x="5150062" y="5047847"/>
            <a:ext cx="308231" cy="308231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0" name="Freeform 16"/>
          <p:cNvSpPr/>
          <p:nvPr/>
        </p:nvSpPr>
        <p:spPr>
          <a:xfrm>
            <a:off x="8356329" y="5047847"/>
            <a:ext cx="308231" cy="308231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9" name="Freeform 14"/>
          <p:cNvSpPr/>
          <p:nvPr/>
        </p:nvSpPr>
        <p:spPr>
          <a:xfrm>
            <a:off x="11442057" y="5056492"/>
            <a:ext cx="308231" cy="308231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Oval 15">
            <a:extLst>
              <a:ext uri="{FF2B5EF4-FFF2-40B4-BE49-F238E27FC236}">
                <a16:creationId xmlns:a16="http://schemas.microsoft.com/office/drawing/2014/main" id="{9B9994F5-1963-7321-56FB-B67EE6DFD629}"/>
              </a:ext>
            </a:extLst>
          </p:cNvPr>
          <p:cNvSpPr/>
          <p:nvPr/>
        </p:nvSpPr>
        <p:spPr>
          <a:xfrm>
            <a:off x="1766208" y="59395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C21A9C7-0692-CD67-E462-D37CB49AB0AE}"/>
              </a:ext>
            </a:extLst>
          </p:cNvPr>
          <p:cNvSpPr txBox="1">
            <a:spLocks/>
          </p:cNvSpPr>
          <p:nvPr/>
        </p:nvSpPr>
        <p:spPr>
          <a:xfrm>
            <a:off x="518258" y="5802805"/>
            <a:ext cx="11155484" cy="11327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dirty="0">
                <a:solidFill>
                  <a:srgbClr val="EF800A"/>
                </a:solidFill>
                <a:latin typeface="Montserrat" panose="00000500000000000000"/>
              </a:rPr>
              <a:t>ПРОФСОЮЗ</a:t>
            </a:r>
            <a:r>
              <a:rPr lang="ru-RU" sz="3200" dirty="0">
                <a:solidFill>
                  <a:srgbClr val="3E1D0E"/>
                </a:solidFill>
                <a:latin typeface="Montserrat" panose="00000500000000000000"/>
              </a:rPr>
              <a:t> — ЭТО ЭКОНОМИЧЕСКИ ВЫГОДНО!</a:t>
            </a:r>
            <a:endParaRPr lang="en-US" sz="2800" dirty="0">
              <a:solidFill>
                <a:srgbClr val="3E1D0E"/>
              </a:solidFill>
              <a:latin typeface="Montserrat Black" panose="00000A00000000000000" pitchFamily="2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8794DA-006B-DA1B-C2BD-D07D0BF468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347" y="95536"/>
            <a:ext cx="1061943" cy="1115758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1EA560A-0146-E013-0A38-0721937311F4}"/>
              </a:ext>
            </a:extLst>
          </p:cNvPr>
          <p:cNvGrpSpPr/>
          <p:nvPr/>
        </p:nvGrpSpPr>
        <p:grpSpPr>
          <a:xfrm>
            <a:off x="2400301" y="372518"/>
            <a:ext cx="7367402" cy="640013"/>
            <a:chOff x="2400301" y="372518"/>
            <a:chExt cx="7367402" cy="640013"/>
          </a:xfrm>
        </p:grpSpPr>
        <p:sp>
          <p:nvSpPr>
            <p:cNvPr id="10" name="Прямоугольник: скругленные углы 1">
              <a:extLst>
                <a:ext uri="{FF2B5EF4-FFF2-40B4-BE49-F238E27FC236}">
                  <a16:creationId xmlns:a16="http://schemas.microsoft.com/office/drawing/2014/main" id="{FEAE2F2D-E6F8-2376-B57B-01FDD9E32DDF}"/>
                </a:ext>
              </a:extLst>
            </p:cNvPr>
            <p:cNvSpPr/>
            <p:nvPr/>
          </p:nvSpPr>
          <p:spPr>
            <a:xfrm>
              <a:off x="2400301" y="372518"/>
              <a:ext cx="7367402" cy="640013"/>
            </a:xfrm>
            <a:prstGeom prst="roundRect">
              <a:avLst/>
            </a:prstGeom>
            <a:solidFill>
              <a:srgbClr val="FDF1E7"/>
            </a:solid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endParaRPr>
            </a:p>
          </p:txBody>
        </p:sp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CC9B1D5D-2289-811E-D83A-793BBEF1CB18}"/>
                </a:ext>
              </a:extLst>
            </p:cNvPr>
            <p:cNvSpPr txBox="1"/>
            <p:nvPr/>
          </p:nvSpPr>
          <p:spPr>
            <a:xfrm>
              <a:off x="2528701" y="515039"/>
              <a:ext cx="7110600" cy="3549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lnSpc>
                  <a:spcPts val="2893"/>
                </a:lnSpc>
              </a:pPr>
              <a:r>
                <a:rPr lang="ru-RU" sz="2400" b="1" dirty="0">
                  <a:solidFill>
                    <a:srgbClr val="632D21"/>
                  </a:solidFill>
                  <a:latin typeface="Montserrat Black" pitchFamily="2" charset="0"/>
                  <a:ea typeface="Montserrat Bold"/>
                  <a:cs typeface="Montserrat Bold"/>
                  <a:sym typeface="Montserrat Bold"/>
                </a:rPr>
                <a:t>ПРЯМАЯ ЭКОНОМИЯ И ОПТИМИЗАЦИЯ:</a:t>
              </a:r>
            </a:p>
          </p:txBody>
        </p:sp>
      </p:grpSp>
      <p:sp>
        <p:nvSpPr>
          <p:cNvPr id="17" name="Прямоугольник: скругленные углы 1">
            <a:extLst>
              <a:ext uri="{FF2B5EF4-FFF2-40B4-BE49-F238E27FC236}">
                <a16:creationId xmlns:a16="http://schemas.microsoft.com/office/drawing/2014/main" id="{33491933-4DB4-C8B4-FA1F-83F8BF8FC83A}"/>
              </a:ext>
            </a:extLst>
          </p:cNvPr>
          <p:cNvSpPr/>
          <p:nvPr/>
        </p:nvSpPr>
        <p:spPr>
          <a:xfrm>
            <a:off x="3201856" y="1862513"/>
            <a:ext cx="2754585" cy="3750383"/>
          </a:xfrm>
          <a:prstGeom prst="roundRect">
            <a:avLst/>
          </a:prstGeom>
          <a:solidFill>
            <a:srgbClr val="FDF1E7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8F7BD308-E8DD-9D82-06B1-8F9E46A55858}"/>
              </a:ext>
            </a:extLst>
          </p:cNvPr>
          <p:cNvSpPr txBox="1"/>
          <p:nvPr/>
        </p:nvSpPr>
        <p:spPr>
          <a:xfrm>
            <a:off x="3361183" y="2725052"/>
            <a:ext cx="2593309" cy="1757738"/>
          </a:xfrm>
          <a:prstGeom prst="rect">
            <a:avLst/>
          </a:prstGeom>
        </p:spPr>
        <p:txBody>
          <a:bodyPr lIns="33867" tIns="33867" rIns="33867" bIns="33867" rtlCol="0" anchor="t"/>
          <a:lstStyle/>
          <a:p>
            <a:pPr defTabSz="609630">
              <a:lnSpc>
                <a:spcPts val="2399"/>
              </a:lnSpc>
            </a:pPr>
            <a:r>
              <a:rPr lang="ru-RU" sz="1400" dirty="0">
                <a:latin typeface="Montserrat" panose="00000500000000000000" pitchFamily="2" charset="-52"/>
              </a:rPr>
              <a:t>Помогаем разрешать конфликты с работниками досудебно, экономим ваши время и деньги на судебные издержки.</a:t>
            </a:r>
            <a:endParaRPr lang="en-US" sz="1400" b="1" dirty="0">
              <a:solidFill>
                <a:srgbClr val="632D21"/>
              </a:solidFill>
              <a:latin typeface="Montserrat" panose="00000500000000000000" pitchFamily="2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9" name="Прямоугольник: скругленные углы 1">
            <a:extLst>
              <a:ext uri="{FF2B5EF4-FFF2-40B4-BE49-F238E27FC236}">
                <a16:creationId xmlns:a16="http://schemas.microsoft.com/office/drawing/2014/main" id="{F6DFDCB2-64B7-3439-11F1-5D26ADDABB53}"/>
              </a:ext>
            </a:extLst>
          </p:cNvPr>
          <p:cNvSpPr/>
          <p:nvPr/>
        </p:nvSpPr>
        <p:spPr>
          <a:xfrm>
            <a:off x="6237509" y="1862513"/>
            <a:ext cx="2754585" cy="3750383"/>
          </a:xfrm>
          <a:prstGeom prst="roundRect">
            <a:avLst/>
          </a:prstGeom>
          <a:solidFill>
            <a:srgbClr val="FDF1E7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95378B45-DB44-520E-4AF5-CB407029ADE8}"/>
              </a:ext>
            </a:extLst>
          </p:cNvPr>
          <p:cNvSpPr txBox="1"/>
          <p:nvPr/>
        </p:nvSpPr>
        <p:spPr>
          <a:xfrm>
            <a:off x="6386053" y="2636923"/>
            <a:ext cx="2606041" cy="2631026"/>
          </a:xfrm>
          <a:prstGeom prst="rect">
            <a:avLst/>
          </a:prstGeom>
        </p:spPr>
        <p:txBody>
          <a:bodyPr lIns="33867" tIns="33867" rIns="33867" bIns="33867" rtlCol="0" anchor="t"/>
          <a:lstStyle/>
          <a:p>
            <a:pPr defTabSz="609630">
              <a:lnSpc>
                <a:spcPts val="2399"/>
              </a:lnSpc>
            </a:pPr>
            <a:r>
              <a:rPr lang="ru-RU" sz="1400" dirty="0">
                <a:latin typeface="Montserrat" panose="00000500000000000000" pitchFamily="2" charset="-52"/>
              </a:rPr>
              <a:t>Через коллективный договор вы можете без конкурсных процедур направлять средства </a:t>
            </a:r>
            <a:br>
              <a:rPr lang="ru-RU" sz="1400" dirty="0">
                <a:latin typeface="Montserrat" panose="00000500000000000000" pitchFamily="2" charset="-52"/>
              </a:rPr>
            </a:br>
            <a:r>
              <a:rPr lang="ru-RU" sz="1400" dirty="0">
                <a:latin typeface="Montserrat" panose="00000500000000000000" pitchFamily="2" charset="-52"/>
              </a:rPr>
              <a:t>на спортивные, культурные и социальные программы.</a:t>
            </a:r>
            <a:endParaRPr lang="en-US" sz="1400" b="1" dirty="0">
              <a:solidFill>
                <a:srgbClr val="632D21"/>
              </a:solidFill>
              <a:latin typeface="Montserrat" panose="00000500000000000000" pitchFamily="2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1" name="Прямоугольник: скругленные углы 1">
            <a:extLst>
              <a:ext uri="{FF2B5EF4-FFF2-40B4-BE49-F238E27FC236}">
                <a16:creationId xmlns:a16="http://schemas.microsoft.com/office/drawing/2014/main" id="{8D706026-85FE-CE8B-2C4C-0DD7943E8EEE}"/>
              </a:ext>
            </a:extLst>
          </p:cNvPr>
          <p:cNvSpPr/>
          <p:nvPr/>
        </p:nvSpPr>
        <p:spPr>
          <a:xfrm>
            <a:off x="9273161" y="1862513"/>
            <a:ext cx="2754585" cy="3750383"/>
          </a:xfrm>
          <a:prstGeom prst="roundRect">
            <a:avLst/>
          </a:prstGeom>
          <a:solidFill>
            <a:srgbClr val="FDF1E7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5FFC4F32-945A-B6BA-312D-CFA5E82AC881}"/>
              </a:ext>
            </a:extLst>
          </p:cNvPr>
          <p:cNvSpPr txBox="1"/>
          <p:nvPr/>
        </p:nvSpPr>
        <p:spPr>
          <a:xfrm>
            <a:off x="9419757" y="2733697"/>
            <a:ext cx="2572533" cy="2631026"/>
          </a:xfrm>
          <a:prstGeom prst="rect">
            <a:avLst/>
          </a:prstGeom>
        </p:spPr>
        <p:txBody>
          <a:bodyPr lIns="33867" tIns="33867" rIns="33867" bIns="33867" rtlCol="0" anchor="t"/>
          <a:lstStyle/>
          <a:p>
            <a:pPr defTabSz="609630">
              <a:lnSpc>
                <a:spcPts val="2399"/>
              </a:lnSpc>
            </a:pPr>
            <a:r>
              <a:rPr lang="ru-RU" sz="1400" dirty="0">
                <a:latin typeface="Montserrat" panose="00000500000000000000" pitchFamily="2" charset="-52"/>
              </a:rPr>
              <a:t>Финансирование социальных проектов минимизируется за счет взносов сотрудников,  работы наших активистов, штатных специалистов.</a:t>
            </a:r>
            <a:endParaRPr lang="en-US" sz="1400" dirty="0">
              <a:solidFill>
                <a:srgbClr val="632D21"/>
              </a:solidFill>
              <a:latin typeface="Montserrat" panose="00000500000000000000" pitchFamily="2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61806-48BB-1F36-E9E6-67FFA799B9DD}"/>
              </a:ext>
            </a:extLst>
          </p:cNvPr>
          <p:cNvSpPr txBox="1"/>
          <p:nvPr/>
        </p:nvSpPr>
        <p:spPr>
          <a:xfrm>
            <a:off x="445203" y="1990592"/>
            <a:ext cx="20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32D21"/>
                </a:solidFill>
                <a:latin typeface="Montserrat ExtraBold" pitchFamily="2" charset="0"/>
              </a:rPr>
              <a:t>БЕСПЛАТНЫЙ АУДИТ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FEAD16-5CB1-F067-1C01-1A71893B22FE}"/>
              </a:ext>
            </a:extLst>
          </p:cNvPr>
          <p:cNvSpPr txBox="1"/>
          <p:nvPr/>
        </p:nvSpPr>
        <p:spPr>
          <a:xfrm>
            <a:off x="3428260" y="1990592"/>
            <a:ext cx="20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32D21"/>
                </a:solidFill>
                <a:latin typeface="Montserrat ExtraBold" pitchFamily="2" charset="0"/>
              </a:rPr>
              <a:t>СНИЖЕНИЕ СПОРОВ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3179FA-9819-3430-9DED-D4779C97E020}"/>
              </a:ext>
            </a:extLst>
          </p:cNvPr>
          <p:cNvSpPr txBox="1"/>
          <p:nvPr/>
        </p:nvSpPr>
        <p:spPr>
          <a:xfrm>
            <a:off x="6460510" y="1990592"/>
            <a:ext cx="2041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32D21"/>
                </a:solidFill>
                <a:latin typeface="Montserrat ExtraBold" pitchFamily="2" charset="0"/>
              </a:rPr>
              <a:t>ФИНАНСОВАЯ ГИБКОСТЬ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1EDE53-D9C5-2504-BF76-9F58C64CD0D8}"/>
              </a:ext>
            </a:extLst>
          </p:cNvPr>
          <p:cNvSpPr txBox="1"/>
          <p:nvPr/>
        </p:nvSpPr>
        <p:spPr>
          <a:xfrm>
            <a:off x="9547901" y="1990592"/>
            <a:ext cx="2221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32D21"/>
                </a:solidFill>
                <a:latin typeface="Montserrat ExtraBold" pitchFamily="2" charset="0"/>
              </a:rPr>
              <a:t>ЭФФЕКТИВНЫЕ РАСХОДЫ</a:t>
            </a:r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8EEC410E-2514-C998-BBB4-45CBE7279D48}"/>
              </a:ext>
            </a:extLst>
          </p:cNvPr>
          <p:cNvSpPr/>
          <p:nvPr/>
        </p:nvSpPr>
        <p:spPr>
          <a:xfrm>
            <a:off x="2062832" y="4820084"/>
            <a:ext cx="709835" cy="709835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9" name="Freeform 14">
            <a:extLst>
              <a:ext uri="{FF2B5EF4-FFF2-40B4-BE49-F238E27FC236}">
                <a16:creationId xmlns:a16="http://schemas.microsoft.com/office/drawing/2014/main" id="{AABAFFA1-1BF0-3F43-8E66-465C54E5ACDD}"/>
              </a:ext>
            </a:extLst>
          </p:cNvPr>
          <p:cNvSpPr/>
          <p:nvPr/>
        </p:nvSpPr>
        <p:spPr>
          <a:xfrm>
            <a:off x="5075465" y="4820084"/>
            <a:ext cx="709835" cy="709835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A1DE0842-D679-8A80-5675-18F27E294407}"/>
              </a:ext>
            </a:extLst>
          </p:cNvPr>
          <p:cNvSpPr/>
          <p:nvPr/>
        </p:nvSpPr>
        <p:spPr>
          <a:xfrm>
            <a:off x="8155526" y="4820084"/>
            <a:ext cx="709835" cy="709835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1" name="Freeform 14">
            <a:extLst>
              <a:ext uri="{FF2B5EF4-FFF2-40B4-BE49-F238E27FC236}">
                <a16:creationId xmlns:a16="http://schemas.microsoft.com/office/drawing/2014/main" id="{F02FE46A-EADD-8CAD-1F43-4C1AF12FD891}"/>
              </a:ext>
            </a:extLst>
          </p:cNvPr>
          <p:cNvSpPr/>
          <p:nvPr/>
        </p:nvSpPr>
        <p:spPr>
          <a:xfrm>
            <a:off x="11188045" y="4820084"/>
            <a:ext cx="709835" cy="709835"/>
          </a:xfrm>
          <a:custGeom>
            <a:avLst/>
            <a:gdLst/>
            <a:ahLst/>
            <a:cxnLst/>
            <a:rect l="l" t="t" r="r" b="b"/>
            <a:pathLst>
              <a:path w="462346" h="462346">
                <a:moveTo>
                  <a:pt x="0" y="0"/>
                </a:moveTo>
                <a:lnTo>
                  <a:pt x="462346" y="0"/>
                </a:lnTo>
                <a:lnTo>
                  <a:pt x="462346" y="462346"/>
                </a:lnTo>
                <a:lnTo>
                  <a:pt x="0" y="462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2" name="Стрелка углом вверх 31">
            <a:extLst>
              <a:ext uri="{FF2B5EF4-FFF2-40B4-BE49-F238E27FC236}">
                <a16:creationId xmlns:a16="http://schemas.microsoft.com/office/drawing/2014/main" id="{A088A2AB-8ED0-7B2B-382B-D2A28010ABAA}"/>
              </a:ext>
            </a:extLst>
          </p:cNvPr>
          <p:cNvSpPr/>
          <p:nvPr/>
        </p:nvSpPr>
        <p:spPr>
          <a:xfrm rot="10800000">
            <a:off x="1405466" y="579534"/>
            <a:ext cx="778933" cy="801626"/>
          </a:xfrm>
          <a:prstGeom prst="bentUpArrow">
            <a:avLst/>
          </a:prstGeom>
          <a:solidFill>
            <a:srgbClr val="E9994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углом вверх 32">
            <a:extLst>
              <a:ext uri="{FF2B5EF4-FFF2-40B4-BE49-F238E27FC236}">
                <a16:creationId xmlns:a16="http://schemas.microsoft.com/office/drawing/2014/main" id="{53566E4E-E5DF-AC1E-FCD7-A7524419026E}"/>
              </a:ext>
            </a:extLst>
          </p:cNvPr>
          <p:cNvSpPr/>
          <p:nvPr/>
        </p:nvSpPr>
        <p:spPr>
          <a:xfrm rot="10800000" flipH="1">
            <a:off x="9983605" y="625295"/>
            <a:ext cx="778933" cy="801626"/>
          </a:xfrm>
          <a:prstGeom prst="bentUpArrow">
            <a:avLst/>
          </a:prstGeom>
          <a:solidFill>
            <a:srgbClr val="E9994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>
            <a:extLst>
              <a:ext uri="{FF2B5EF4-FFF2-40B4-BE49-F238E27FC236}">
                <a16:creationId xmlns:a16="http://schemas.microsoft.com/office/drawing/2014/main" id="{B685DDE9-599A-5CD9-D96B-620737A673A5}"/>
              </a:ext>
            </a:extLst>
          </p:cNvPr>
          <p:cNvSpPr/>
          <p:nvPr/>
        </p:nvSpPr>
        <p:spPr>
          <a:xfrm>
            <a:off x="4409243" y="1149249"/>
            <a:ext cx="348435" cy="524741"/>
          </a:xfrm>
          <a:prstGeom prst="downArrow">
            <a:avLst/>
          </a:prstGeom>
          <a:solidFill>
            <a:srgbClr val="E9994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>
            <a:extLst>
              <a:ext uri="{FF2B5EF4-FFF2-40B4-BE49-F238E27FC236}">
                <a16:creationId xmlns:a16="http://schemas.microsoft.com/office/drawing/2014/main" id="{495E8E5A-B057-FF7F-F24D-1A678CDE7BC7}"/>
              </a:ext>
            </a:extLst>
          </p:cNvPr>
          <p:cNvSpPr/>
          <p:nvPr/>
        </p:nvSpPr>
        <p:spPr>
          <a:xfrm>
            <a:off x="7306884" y="1149249"/>
            <a:ext cx="348435" cy="524741"/>
          </a:xfrm>
          <a:prstGeom prst="downArrow">
            <a:avLst/>
          </a:prstGeom>
          <a:solidFill>
            <a:srgbClr val="E9994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128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915F1-0AB5-0B2E-266E-7C71A6CBE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67661D3-FE5F-CF44-BEAA-70E3C41B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5942B0-9869-FF4E-E1A1-D9AB429B4413}"/>
              </a:ext>
            </a:extLst>
          </p:cNvPr>
          <p:cNvSpPr/>
          <p:nvPr/>
        </p:nvSpPr>
        <p:spPr>
          <a:xfrm>
            <a:off x="6224415" y="0"/>
            <a:ext cx="5967585" cy="6858000"/>
          </a:xfrm>
          <a:prstGeom prst="rect">
            <a:avLst/>
          </a:prstGeom>
          <a:solidFill>
            <a:srgbClr val="EF8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ra Pro" panose="00000400000000000000" pitchFamily="2" charset="0"/>
              <a:ea typeface="+mn-ea"/>
              <a:cs typeface="+mn-cs"/>
            </a:endParaRPr>
          </a:p>
        </p:txBody>
      </p:sp>
      <p:sp>
        <p:nvSpPr>
          <p:cNvPr id="5" name="Равнобедренный треугольник 15">
            <a:extLst>
              <a:ext uri="{FF2B5EF4-FFF2-40B4-BE49-F238E27FC236}">
                <a16:creationId xmlns:a16="http://schemas.microsoft.com/office/drawing/2014/main" id="{AC469130-CFF5-38DA-53F0-5DADADEEE576}"/>
              </a:ext>
            </a:extLst>
          </p:cNvPr>
          <p:cNvSpPr/>
          <p:nvPr/>
        </p:nvSpPr>
        <p:spPr>
          <a:xfrm rot="16200000">
            <a:off x="5616238" y="3213088"/>
            <a:ext cx="763744" cy="452610"/>
          </a:xfrm>
          <a:prstGeom prst="triangle">
            <a:avLst/>
          </a:prstGeom>
          <a:solidFill>
            <a:srgbClr val="EF8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ra Pro" panose="00000400000000000000" pitchFamily="2" charset="0"/>
              <a:ea typeface="+mn-ea"/>
              <a:cs typeface="+mn-cs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76841C8-B56F-FC4D-3F10-0F95E116ED6F}"/>
              </a:ext>
            </a:extLst>
          </p:cNvPr>
          <p:cNvSpPr txBox="1">
            <a:spLocks/>
          </p:cNvSpPr>
          <p:nvPr/>
        </p:nvSpPr>
        <p:spPr>
          <a:xfrm>
            <a:off x="320659" y="2337998"/>
            <a:ext cx="5827556" cy="38037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4000" dirty="0">
                <a:solidFill>
                  <a:srgbClr val="EF800A"/>
                </a:solidFill>
                <a:latin typeface="Montserrat Black" pitchFamily="2" charset="0"/>
              </a:rPr>
              <a:t>ПРОФСОЮЗ</a:t>
            </a:r>
            <a:r>
              <a:rPr lang="ru-RU" sz="4000" dirty="0">
                <a:solidFill>
                  <a:srgbClr val="632D21"/>
                </a:solidFill>
                <a:latin typeface="Montserrat Black" pitchFamily="2" charset="0"/>
              </a:rPr>
              <a:t> — </a:t>
            </a:r>
            <a:br>
              <a:rPr lang="ru-RU" sz="4000" dirty="0">
                <a:solidFill>
                  <a:srgbClr val="632D21"/>
                </a:solidFill>
                <a:latin typeface="Montserrat Black" pitchFamily="2" charset="0"/>
              </a:rPr>
            </a:br>
            <a:r>
              <a:rPr lang="ru-RU" sz="4000" dirty="0">
                <a:solidFill>
                  <a:srgbClr val="632D21"/>
                </a:solidFill>
                <a:latin typeface="Montserrat Black" pitchFamily="2" charset="0"/>
              </a:rPr>
              <a:t>ВАШ ПОМОЩНИК </a:t>
            </a:r>
            <a:br>
              <a:rPr lang="ru-RU" sz="4000" dirty="0">
                <a:solidFill>
                  <a:srgbClr val="632D21"/>
                </a:solidFill>
                <a:latin typeface="Montserrat Black" pitchFamily="2" charset="0"/>
              </a:rPr>
            </a:br>
            <a:r>
              <a:rPr lang="ru-RU" sz="4000" dirty="0">
                <a:solidFill>
                  <a:srgbClr val="632D21"/>
                </a:solidFill>
                <a:latin typeface="Montserrat Black" pitchFamily="2" charset="0"/>
              </a:rPr>
              <a:t>В ЭФФЕКТИВНОМ УПРАВЛЕНИИ!</a:t>
            </a:r>
            <a:endParaRPr kumimoji="0" lang="ru-RU" sz="4000" u="none" strike="noStrike" kern="1200" cap="none" spc="0" normalizeH="0" baseline="0" noProof="0" dirty="0">
              <a:ln>
                <a:noFill/>
              </a:ln>
              <a:solidFill>
                <a:srgbClr val="632D21"/>
              </a:solidFill>
              <a:effectLst/>
              <a:uLnTx/>
              <a:uFillTx/>
              <a:latin typeface="Montserrat Black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FC9EE3-82CD-537C-71DF-F82022BD29C1}"/>
              </a:ext>
            </a:extLst>
          </p:cNvPr>
          <p:cNvSpPr/>
          <p:nvPr/>
        </p:nvSpPr>
        <p:spPr>
          <a:xfrm>
            <a:off x="6659328" y="305299"/>
            <a:ext cx="50977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ОПТИМИЗАЦИЯ РАБОЧИХ ПРОЦЕССОВ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814CC1-296B-943C-2D17-5D706FB8F7C0}"/>
              </a:ext>
            </a:extLst>
          </p:cNvPr>
          <p:cNvSpPr txBox="1"/>
          <p:nvPr/>
        </p:nvSpPr>
        <p:spPr>
          <a:xfrm>
            <a:off x="6817054" y="1437673"/>
            <a:ext cx="51181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Организованный диалог: </a:t>
            </a: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Упрощаете управление человеческими ресурсами, когда у них есть официальный и уважаемый представитель.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1A9E7C-C24F-A152-B13E-F2317BE5E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30" y="5583841"/>
            <a:ext cx="1061943" cy="11157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646D2E-D1A2-2730-5F00-37DA05B4A808}"/>
              </a:ext>
            </a:extLst>
          </p:cNvPr>
          <p:cNvSpPr txBox="1"/>
          <p:nvPr/>
        </p:nvSpPr>
        <p:spPr>
          <a:xfrm>
            <a:off x="6817054" y="4880431"/>
            <a:ext cx="51181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Делегирование задач: </a:t>
            </a: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Мы можем взять на себя важные функции: разъяснение позиции руководства, проведение мероприятий, объявление изменений.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5971F3-B64B-8F12-E4BD-8CCEC8B7C7B7}"/>
              </a:ext>
            </a:extLst>
          </p:cNvPr>
          <p:cNvSpPr txBox="1"/>
          <p:nvPr/>
        </p:nvSpPr>
        <p:spPr>
          <a:xfrm>
            <a:off x="6817054" y="3297551"/>
            <a:ext cx="511811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Сильный HR-бренд: </a:t>
            </a: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Активное взаимодействие с профсоюзом — основа для построения успешного HR-бренда и PR-стратегии.</a:t>
            </a:r>
          </a:p>
        </p:txBody>
      </p:sp>
    </p:spTree>
    <p:extLst>
      <p:ext uri="{BB962C8B-B14F-4D97-AF65-F5344CB8AC3E}">
        <p14:creationId xmlns:p14="http://schemas.microsoft.com/office/powerpoint/2010/main" val="226534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2379-F754-8117-F4B2-D1E2F17C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4">
            <a:extLst>
              <a:ext uri="{FF2B5EF4-FFF2-40B4-BE49-F238E27FC236}">
                <a16:creationId xmlns:a16="http://schemas.microsoft.com/office/drawing/2014/main" id="{A559F99C-88A1-E0EC-7FE9-C9249FF88F42}"/>
              </a:ext>
            </a:extLst>
          </p:cNvPr>
          <p:cNvSpPr/>
          <p:nvPr/>
        </p:nvSpPr>
        <p:spPr>
          <a:xfrm>
            <a:off x="-1562167" y="248938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20D86413-316F-4C54-B40C-052ED9D69ADB}"/>
              </a:ext>
            </a:extLst>
          </p:cNvPr>
          <p:cNvSpPr/>
          <p:nvPr/>
        </p:nvSpPr>
        <p:spPr>
          <a:xfrm>
            <a:off x="814641" y="2234072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B8ABFE-1195-9062-9280-F73B3B96A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9" y="5614694"/>
            <a:ext cx="1061943" cy="1115758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B35657F9-BD04-4F4C-1F41-45A52AAE6B66}"/>
              </a:ext>
            </a:extLst>
          </p:cNvPr>
          <p:cNvSpPr txBox="1">
            <a:spLocks/>
          </p:cNvSpPr>
          <p:nvPr/>
        </p:nvSpPr>
        <p:spPr>
          <a:xfrm>
            <a:off x="1345612" y="5676830"/>
            <a:ext cx="11863537" cy="11327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3000" dirty="0">
                <a:solidFill>
                  <a:srgbClr val="3E1D0E"/>
                </a:solidFill>
                <a:latin typeface="Montserrat" panose="00000500000000000000"/>
              </a:rPr>
              <a:t>СИЛЬНЫЙ </a:t>
            </a:r>
            <a:r>
              <a:rPr lang="ru-RU" sz="3000" dirty="0">
                <a:solidFill>
                  <a:srgbClr val="EF800A"/>
                </a:solidFill>
                <a:latin typeface="Montserrat" panose="00000500000000000000"/>
              </a:rPr>
              <a:t>ПРОФСОЮЗ</a:t>
            </a:r>
            <a:r>
              <a:rPr lang="ru-RU" sz="3000" dirty="0">
                <a:solidFill>
                  <a:srgbClr val="3E1D0E"/>
                </a:solidFill>
                <a:latin typeface="Montserrat" panose="00000500000000000000"/>
              </a:rPr>
              <a:t> — </a:t>
            </a:r>
          </a:p>
          <a:p>
            <a:pPr lvl="0">
              <a:defRPr/>
            </a:pPr>
            <a:r>
              <a:rPr lang="ru-RU" sz="3000" dirty="0">
                <a:solidFill>
                  <a:srgbClr val="3E1D0E"/>
                </a:solidFill>
                <a:latin typeface="Montserrat" panose="00000500000000000000"/>
              </a:rPr>
              <a:t>ЭТО СИЛЬНАЯ </a:t>
            </a:r>
            <a:r>
              <a:rPr lang="ru-RU" sz="3000" dirty="0">
                <a:solidFill>
                  <a:srgbClr val="EF800A"/>
                </a:solidFill>
                <a:latin typeface="Montserrat" panose="00000500000000000000"/>
              </a:rPr>
              <a:t>КОМАНДА</a:t>
            </a:r>
            <a:r>
              <a:rPr lang="ru-RU" sz="3000" dirty="0">
                <a:solidFill>
                  <a:srgbClr val="3E1D0E"/>
                </a:solidFill>
                <a:latin typeface="Montserrat" panose="00000500000000000000"/>
              </a:rPr>
              <a:t>!</a:t>
            </a:r>
            <a:endParaRPr lang="ru-RU" sz="3000" b="0" dirty="0">
              <a:solidFill>
                <a:srgbClr val="3E1D0E"/>
              </a:solidFill>
              <a:latin typeface="Montserrat" panose="0000050000000000000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3B3DB8E-29EC-BE38-02E3-13FE7B2AD0C2}"/>
              </a:ext>
            </a:extLst>
          </p:cNvPr>
          <p:cNvSpPr/>
          <p:nvPr/>
        </p:nvSpPr>
        <p:spPr>
          <a:xfrm>
            <a:off x="283669" y="555020"/>
            <a:ext cx="3885375" cy="1448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b="1" dirty="0">
                <a:solidFill>
                  <a:srgbClr val="EF800A"/>
                </a:solidFill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КАЧЕСТВЕННЫЕ</a:t>
            </a:r>
            <a:r>
              <a:rPr lang="ru-RU" sz="2800" b="1" dirty="0"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ИЗМЕНЕНИЯ </a:t>
            </a:r>
          </a:p>
          <a:p>
            <a:pPr algn="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b="1" dirty="0"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КОЛЛЕКТИВЕ:</a:t>
            </a:r>
            <a:endParaRPr lang="ru-RU" sz="2400" b="1" dirty="0">
              <a:effectLst/>
              <a:latin typeface="Montserrat" panose="000005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: скругленные углы 6">
            <a:extLst>
              <a:ext uri="{FF2B5EF4-FFF2-40B4-BE49-F238E27FC236}">
                <a16:creationId xmlns:a16="http://schemas.microsoft.com/office/drawing/2014/main" id="{4E7CC0FF-91E3-FE99-6B82-F22D9B1BB965}"/>
              </a:ext>
            </a:extLst>
          </p:cNvPr>
          <p:cNvSpPr/>
          <p:nvPr/>
        </p:nvSpPr>
        <p:spPr>
          <a:xfrm>
            <a:off x="5055163" y="579544"/>
            <a:ext cx="6853167" cy="676529"/>
          </a:xfrm>
          <a:prstGeom prst="roundRect">
            <a:avLst/>
          </a:prstGeom>
          <a:solidFill>
            <a:srgbClr val="FEF8F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9D983D9-93E3-2448-9000-6D1CD1D87119}"/>
              </a:ext>
            </a:extLst>
          </p:cNvPr>
          <p:cNvSpPr txBox="1"/>
          <p:nvPr/>
        </p:nvSpPr>
        <p:spPr>
          <a:xfrm>
            <a:off x="5485642" y="614382"/>
            <a:ext cx="5573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latin typeface="Montserrat" panose="00000500000000000000" pitchFamily="2" charset="-52"/>
              </a:rPr>
              <a:t>Единомышленники: </a:t>
            </a:r>
            <a:r>
              <a:rPr lang="ru-RU" sz="1600" dirty="0">
                <a:latin typeface="Montserrat" panose="00000500000000000000" pitchFamily="2" charset="-52"/>
              </a:rPr>
              <a:t>Формируем команду, объединенную общими целями.</a:t>
            </a: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792073AF-9229-C629-FD4A-918A5E40E41A}"/>
              </a:ext>
            </a:extLst>
          </p:cNvPr>
          <p:cNvGrpSpPr/>
          <p:nvPr/>
        </p:nvGrpSpPr>
        <p:grpSpPr>
          <a:xfrm>
            <a:off x="4540122" y="495238"/>
            <a:ext cx="848887" cy="848887"/>
            <a:chOff x="329276" y="1184650"/>
            <a:chExt cx="848887" cy="848887"/>
          </a:xfrm>
        </p:grpSpPr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D44B52D0-CEAA-3E03-B480-776FB32572D6}"/>
                </a:ext>
              </a:extLst>
            </p:cNvPr>
            <p:cNvSpPr/>
            <p:nvPr/>
          </p:nvSpPr>
          <p:spPr>
            <a:xfrm>
              <a:off x="329276" y="1184650"/>
              <a:ext cx="848887" cy="848887"/>
            </a:xfrm>
            <a:prstGeom prst="ellipse">
              <a:avLst/>
            </a:prstGeom>
            <a:solidFill>
              <a:srgbClr val="3E1D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C0F61C2-264A-7961-FC9B-DF4BE2D20A98}"/>
                </a:ext>
              </a:extLst>
            </p:cNvPr>
            <p:cNvSpPr txBox="1"/>
            <p:nvPr/>
          </p:nvSpPr>
          <p:spPr>
            <a:xfrm>
              <a:off x="416795" y="1227414"/>
              <a:ext cx="673847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400" b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 charset="0"/>
                </a:rPr>
                <a:t>1</a:t>
              </a:r>
            </a:p>
          </p:txBody>
        </p:sp>
      </p:grpSp>
      <p:sp>
        <p:nvSpPr>
          <p:cNvPr id="105" name="Прямоугольник: скругленные углы 6">
            <a:extLst>
              <a:ext uri="{FF2B5EF4-FFF2-40B4-BE49-F238E27FC236}">
                <a16:creationId xmlns:a16="http://schemas.microsoft.com/office/drawing/2014/main" id="{F57E0187-53FB-02D3-B493-0087C7A7D257}"/>
              </a:ext>
            </a:extLst>
          </p:cNvPr>
          <p:cNvSpPr/>
          <p:nvPr/>
        </p:nvSpPr>
        <p:spPr>
          <a:xfrm>
            <a:off x="5055163" y="1551043"/>
            <a:ext cx="6853167" cy="676529"/>
          </a:xfrm>
          <a:prstGeom prst="roundRect">
            <a:avLst/>
          </a:prstGeom>
          <a:solidFill>
            <a:srgbClr val="FEF8F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3738F07-B0E1-3D93-4CD4-0D38D38095AA}"/>
              </a:ext>
            </a:extLst>
          </p:cNvPr>
          <p:cNvSpPr txBox="1"/>
          <p:nvPr/>
        </p:nvSpPr>
        <p:spPr>
          <a:xfrm>
            <a:off x="5485642" y="1585881"/>
            <a:ext cx="5573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latin typeface="Montserrat" panose="00000500000000000000" pitchFamily="2" charset="-52"/>
              </a:rPr>
              <a:t>Снижение текучести: </a:t>
            </a:r>
            <a:r>
              <a:rPr lang="ru-RU" sz="1600" dirty="0">
                <a:latin typeface="Montserrat" panose="00000500000000000000" pitchFamily="2" charset="-52"/>
              </a:rPr>
              <a:t>Повышаем вовлеченность и лояльность сотрудников.</a:t>
            </a:r>
            <a:endParaRPr lang="ru-RU" sz="1600" i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00FB241F-EBE0-EFC2-C42D-DFAC162C46FF}"/>
              </a:ext>
            </a:extLst>
          </p:cNvPr>
          <p:cNvGrpSpPr/>
          <p:nvPr/>
        </p:nvGrpSpPr>
        <p:grpSpPr>
          <a:xfrm>
            <a:off x="4540122" y="1466737"/>
            <a:ext cx="848887" cy="848887"/>
            <a:chOff x="329276" y="1184650"/>
            <a:chExt cx="848887" cy="848887"/>
          </a:xfrm>
        </p:grpSpPr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77080081-4F17-66CE-DB23-D3821FF2DC86}"/>
                </a:ext>
              </a:extLst>
            </p:cNvPr>
            <p:cNvSpPr/>
            <p:nvPr/>
          </p:nvSpPr>
          <p:spPr>
            <a:xfrm>
              <a:off x="329276" y="1184650"/>
              <a:ext cx="848887" cy="848887"/>
            </a:xfrm>
            <a:prstGeom prst="ellipse">
              <a:avLst/>
            </a:prstGeom>
            <a:solidFill>
              <a:srgbClr val="3E1D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53A3B5-3A24-923C-721C-648FD45147C4}"/>
                </a:ext>
              </a:extLst>
            </p:cNvPr>
            <p:cNvSpPr txBox="1"/>
            <p:nvPr/>
          </p:nvSpPr>
          <p:spPr>
            <a:xfrm>
              <a:off x="416795" y="1227414"/>
              <a:ext cx="673847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4400" b="1" dirty="0">
                  <a:solidFill>
                    <a:prstClr val="white"/>
                  </a:solidFill>
                  <a:latin typeface="Montserrat Black" pitchFamily="2" charset="0"/>
                </a:rPr>
                <a:t>2</a:t>
              </a:r>
              <a:endPara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itchFamily="2" charset="0"/>
              </a:endParaRPr>
            </a:p>
          </p:txBody>
        </p:sp>
      </p:grpSp>
      <p:sp>
        <p:nvSpPr>
          <p:cNvPr id="110" name="Прямоугольник: скругленные углы 6">
            <a:extLst>
              <a:ext uri="{FF2B5EF4-FFF2-40B4-BE49-F238E27FC236}">
                <a16:creationId xmlns:a16="http://schemas.microsoft.com/office/drawing/2014/main" id="{5C8108C9-4433-7BD3-5E07-E6CE92A75C0C}"/>
              </a:ext>
            </a:extLst>
          </p:cNvPr>
          <p:cNvSpPr/>
          <p:nvPr/>
        </p:nvSpPr>
        <p:spPr>
          <a:xfrm>
            <a:off x="5055163" y="2540355"/>
            <a:ext cx="6853167" cy="926206"/>
          </a:xfrm>
          <a:prstGeom prst="roundRect">
            <a:avLst/>
          </a:prstGeom>
          <a:solidFill>
            <a:srgbClr val="FEF8F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AB94EEA-45C9-54F2-D774-47309DB7DD5E}"/>
              </a:ext>
            </a:extLst>
          </p:cNvPr>
          <p:cNvSpPr txBox="1"/>
          <p:nvPr/>
        </p:nvSpPr>
        <p:spPr>
          <a:xfrm>
            <a:off x="5485642" y="2575193"/>
            <a:ext cx="642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latin typeface="Montserrat" panose="00000500000000000000" pitchFamily="2" charset="-52"/>
              </a:rPr>
              <a:t>«Единое окно» для сотрудников: </a:t>
            </a:r>
            <a:r>
              <a:rPr lang="ru-RU" sz="1600" dirty="0">
                <a:latin typeface="Montserrat" panose="00000500000000000000" pitchFamily="2" charset="-52"/>
              </a:rPr>
              <a:t>Каждый работник знает, что его услышат, а его социальные и личные вопросы будут решены.</a:t>
            </a:r>
            <a:endParaRPr lang="ru-RU" sz="1600" i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112" name="Группа 111">
            <a:extLst>
              <a:ext uri="{FF2B5EF4-FFF2-40B4-BE49-F238E27FC236}">
                <a16:creationId xmlns:a16="http://schemas.microsoft.com/office/drawing/2014/main" id="{7C1AF8C5-FE01-7BAF-FBE7-1DD5D15CFB6B}"/>
              </a:ext>
            </a:extLst>
          </p:cNvPr>
          <p:cNvGrpSpPr/>
          <p:nvPr/>
        </p:nvGrpSpPr>
        <p:grpSpPr>
          <a:xfrm>
            <a:off x="4540122" y="2550762"/>
            <a:ext cx="848887" cy="848887"/>
            <a:chOff x="329276" y="1184650"/>
            <a:chExt cx="848887" cy="848887"/>
          </a:xfrm>
        </p:grpSpPr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857B3099-C0EE-FBDB-BADD-98C14B660BEC}"/>
                </a:ext>
              </a:extLst>
            </p:cNvPr>
            <p:cNvSpPr/>
            <p:nvPr/>
          </p:nvSpPr>
          <p:spPr>
            <a:xfrm>
              <a:off x="329276" y="1184650"/>
              <a:ext cx="848887" cy="848887"/>
            </a:xfrm>
            <a:prstGeom prst="ellipse">
              <a:avLst/>
            </a:prstGeom>
            <a:solidFill>
              <a:srgbClr val="3E1D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E28E64A-5439-B01F-DC6D-C962C4F60042}"/>
                </a:ext>
              </a:extLst>
            </p:cNvPr>
            <p:cNvSpPr txBox="1"/>
            <p:nvPr/>
          </p:nvSpPr>
          <p:spPr>
            <a:xfrm>
              <a:off x="416795" y="1227414"/>
              <a:ext cx="673847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400" b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 charset="0"/>
                </a:rPr>
                <a:t>3</a:t>
              </a:r>
            </a:p>
          </p:txBody>
        </p:sp>
      </p:grpSp>
      <p:sp>
        <p:nvSpPr>
          <p:cNvPr id="115" name="Прямоугольник: скругленные углы 6">
            <a:extLst>
              <a:ext uri="{FF2B5EF4-FFF2-40B4-BE49-F238E27FC236}">
                <a16:creationId xmlns:a16="http://schemas.microsoft.com/office/drawing/2014/main" id="{CEB7DD32-B1D6-E784-37BD-40DFCC9395ED}"/>
              </a:ext>
            </a:extLst>
          </p:cNvPr>
          <p:cNvSpPr/>
          <p:nvPr/>
        </p:nvSpPr>
        <p:spPr>
          <a:xfrm>
            <a:off x="5055163" y="3749158"/>
            <a:ext cx="6853167" cy="676529"/>
          </a:xfrm>
          <a:prstGeom prst="roundRect">
            <a:avLst/>
          </a:prstGeom>
          <a:solidFill>
            <a:srgbClr val="FEF8F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B61BE9E-4094-97C4-3EE3-F0E33B5504F4}"/>
              </a:ext>
            </a:extLst>
          </p:cNvPr>
          <p:cNvSpPr txBox="1"/>
          <p:nvPr/>
        </p:nvSpPr>
        <p:spPr>
          <a:xfrm>
            <a:off x="5485642" y="3783996"/>
            <a:ext cx="6378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latin typeface="Montserrat" panose="00000500000000000000" pitchFamily="2" charset="-52"/>
              </a:rPr>
              <a:t>Здоровая атмосфера: </a:t>
            </a:r>
            <a:r>
              <a:rPr lang="ru-RU" sz="1600" dirty="0">
                <a:latin typeface="Montserrat" panose="00000500000000000000" pitchFamily="2" charset="-52"/>
              </a:rPr>
              <a:t>Предупреждаем и лояльно решаем конфликты, создавая благоприятный климат.</a:t>
            </a:r>
            <a:endParaRPr lang="ru-RU" sz="1600" i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id="{7356E76C-B535-2E6D-0E93-C155FB85361B}"/>
              </a:ext>
            </a:extLst>
          </p:cNvPr>
          <p:cNvGrpSpPr/>
          <p:nvPr/>
        </p:nvGrpSpPr>
        <p:grpSpPr>
          <a:xfrm>
            <a:off x="4540122" y="3664852"/>
            <a:ext cx="848887" cy="848887"/>
            <a:chOff x="329276" y="1184650"/>
            <a:chExt cx="848887" cy="848887"/>
          </a:xfrm>
        </p:grpSpPr>
        <p:sp>
          <p:nvSpPr>
            <p:cNvPr id="118" name="Овал 117">
              <a:extLst>
                <a:ext uri="{FF2B5EF4-FFF2-40B4-BE49-F238E27FC236}">
                  <a16:creationId xmlns:a16="http://schemas.microsoft.com/office/drawing/2014/main" id="{FD861E6F-72C7-A947-58D8-40B52D685713}"/>
                </a:ext>
              </a:extLst>
            </p:cNvPr>
            <p:cNvSpPr/>
            <p:nvPr/>
          </p:nvSpPr>
          <p:spPr>
            <a:xfrm>
              <a:off x="329276" y="1184650"/>
              <a:ext cx="848887" cy="848887"/>
            </a:xfrm>
            <a:prstGeom prst="ellipse">
              <a:avLst/>
            </a:prstGeom>
            <a:solidFill>
              <a:srgbClr val="3E1D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CA65A03-4D77-7868-E98B-AD3B37465A07}"/>
                </a:ext>
              </a:extLst>
            </p:cNvPr>
            <p:cNvSpPr txBox="1"/>
            <p:nvPr/>
          </p:nvSpPr>
          <p:spPr>
            <a:xfrm>
              <a:off x="416795" y="1227414"/>
              <a:ext cx="673847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400" b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 charset="0"/>
                </a:rPr>
                <a:t>4</a:t>
              </a:r>
            </a:p>
          </p:txBody>
        </p:sp>
      </p:grpSp>
      <p:sp>
        <p:nvSpPr>
          <p:cNvPr id="120" name="Прямоугольник: скругленные углы 6">
            <a:extLst>
              <a:ext uri="{FF2B5EF4-FFF2-40B4-BE49-F238E27FC236}">
                <a16:creationId xmlns:a16="http://schemas.microsoft.com/office/drawing/2014/main" id="{DD8D3852-0122-DC45-DC19-805F4955019F}"/>
              </a:ext>
            </a:extLst>
          </p:cNvPr>
          <p:cNvSpPr/>
          <p:nvPr/>
        </p:nvSpPr>
        <p:spPr>
          <a:xfrm>
            <a:off x="5055163" y="4658837"/>
            <a:ext cx="6853167" cy="926206"/>
          </a:xfrm>
          <a:prstGeom prst="roundRect">
            <a:avLst/>
          </a:prstGeom>
          <a:solidFill>
            <a:srgbClr val="FEF8F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1F83100-C61D-9843-01FB-D8C6AC14B25E}"/>
              </a:ext>
            </a:extLst>
          </p:cNvPr>
          <p:cNvSpPr txBox="1"/>
          <p:nvPr/>
        </p:nvSpPr>
        <p:spPr>
          <a:xfrm>
            <a:off x="5485642" y="4693675"/>
            <a:ext cx="642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b="1" dirty="0">
                <a:latin typeface="Montserrat" panose="00000500000000000000" pitchFamily="2" charset="-52"/>
              </a:rPr>
              <a:t>Корпоративный дух: </a:t>
            </a:r>
            <a:r>
              <a:rPr lang="ru-RU" sz="1600" dirty="0">
                <a:latin typeface="Montserrat" panose="00000500000000000000" pitchFamily="2" charset="-52"/>
              </a:rPr>
              <a:t>Воспитываем чувство сопричастности к общему результату и формируем уникальный корпоративный стиль.</a:t>
            </a:r>
            <a:endParaRPr lang="ru-RU" sz="1600" i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C8D3C170-968B-F694-FF51-6F16CD159D30}"/>
              </a:ext>
            </a:extLst>
          </p:cNvPr>
          <p:cNvGrpSpPr/>
          <p:nvPr/>
        </p:nvGrpSpPr>
        <p:grpSpPr>
          <a:xfrm>
            <a:off x="4540122" y="4669244"/>
            <a:ext cx="848887" cy="848887"/>
            <a:chOff x="329276" y="1184650"/>
            <a:chExt cx="848887" cy="848887"/>
          </a:xfrm>
        </p:grpSpPr>
        <p:sp>
          <p:nvSpPr>
            <p:cNvPr id="123" name="Овал 122">
              <a:extLst>
                <a:ext uri="{FF2B5EF4-FFF2-40B4-BE49-F238E27FC236}">
                  <a16:creationId xmlns:a16="http://schemas.microsoft.com/office/drawing/2014/main" id="{29E0FFF9-06B3-48C6-8052-85A46F06E5D7}"/>
                </a:ext>
              </a:extLst>
            </p:cNvPr>
            <p:cNvSpPr/>
            <p:nvPr/>
          </p:nvSpPr>
          <p:spPr>
            <a:xfrm>
              <a:off x="329276" y="1184650"/>
              <a:ext cx="848887" cy="848887"/>
            </a:xfrm>
            <a:prstGeom prst="ellipse">
              <a:avLst/>
            </a:prstGeom>
            <a:solidFill>
              <a:srgbClr val="3E1D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A895263-E017-AECA-8752-6DD3329B36C2}"/>
                </a:ext>
              </a:extLst>
            </p:cNvPr>
            <p:cNvSpPr txBox="1"/>
            <p:nvPr/>
          </p:nvSpPr>
          <p:spPr>
            <a:xfrm>
              <a:off x="416795" y="1227414"/>
              <a:ext cx="673847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4400" b="1" dirty="0">
                  <a:solidFill>
                    <a:prstClr val="white"/>
                  </a:solidFill>
                  <a:latin typeface="Montserrat Black" pitchFamily="2" charset="0"/>
                </a:rPr>
                <a:t>5</a:t>
              </a:r>
              <a:endPara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06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2379-F754-8117-F4B2-D1E2F17C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4">
            <a:extLst>
              <a:ext uri="{FF2B5EF4-FFF2-40B4-BE49-F238E27FC236}">
                <a16:creationId xmlns:a16="http://schemas.microsoft.com/office/drawing/2014/main" id="{A559F99C-88A1-E0EC-7FE9-C9249FF88F42}"/>
              </a:ext>
            </a:extLst>
          </p:cNvPr>
          <p:cNvSpPr/>
          <p:nvPr/>
        </p:nvSpPr>
        <p:spPr>
          <a:xfrm>
            <a:off x="9926337" y="-55333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20D86413-316F-4C54-B40C-052ED9D69ADB}"/>
              </a:ext>
            </a:extLst>
          </p:cNvPr>
          <p:cNvSpPr/>
          <p:nvPr/>
        </p:nvSpPr>
        <p:spPr>
          <a:xfrm>
            <a:off x="11248803" y="1906584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B8ABFE-1195-9062-9280-F73B3B96A7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9" y="5614694"/>
            <a:ext cx="1061943" cy="1115758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B35657F9-BD04-4F4C-1F41-45A52AAE6B66}"/>
              </a:ext>
            </a:extLst>
          </p:cNvPr>
          <p:cNvSpPr txBox="1">
            <a:spLocks/>
          </p:cNvSpPr>
          <p:nvPr/>
        </p:nvSpPr>
        <p:spPr>
          <a:xfrm>
            <a:off x="1237457" y="5725277"/>
            <a:ext cx="11863537" cy="113272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Cera Pro" panose="00000400000000000000" pitchFamily="2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2950" dirty="0">
                <a:solidFill>
                  <a:srgbClr val="3E1D0E"/>
                </a:solidFill>
                <a:latin typeface="Montserrat" panose="00000500000000000000"/>
              </a:rPr>
              <a:t>СИЛЬНЫЙ </a:t>
            </a:r>
            <a:r>
              <a:rPr lang="ru-RU" sz="2950" dirty="0">
                <a:solidFill>
                  <a:srgbClr val="EF800A"/>
                </a:solidFill>
                <a:latin typeface="Montserrat" panose="00000500000000000000"/>
              </a:rPr>
              <a:t>ПРОФСОЮЗ</a:t>
            </a:r>
            <a:r>
              <a:rPr lang="ru-RU" sz="2950" dirty="0">
                <a:solidFill>
                  <a:srgbClr val="3E1D0E"/>
                </a:solidFill>
                <a:latin typeface="Montserrat" panose="00000500000000000000"/>
              </a:rPr>
              <a:t> — ЭТО СИЛЬНАЯ </a:t>
            </a:r>
            <a:r>
              <a:rPr lang="ru-RU" sz="2950" dirty="0">
                <a:solidFill>
                  <a:srgbClr val="EF800A"/>
                </a:solidFill>
                <a:latin typeface="Montserrat" panose="00000500000000000000"/>
              </a:rPr>
              <a:t>КОМАНДА</a:t>
            </a:r>
            <a:r>
              <a:rPr lang="ru-RU" sz="2950" dirty="0">
                <a:solidFill>
                  <a:srgbClr val="3E1D0E"/>
                </a:solidFill>
                <a:latin typeface="Montserrat" panose="00000500000000000000"/>
              </a:rPr>
              <a:t>!</a:t>
            </a:r>
            <a:endParaRPr lang="ru-RU" sz="2950" b="0" dirty="0">
              <a:solidFill>
                <a:srgbClr val="3E1D0E"/>
              </a:solidFill>
              <a:latin typeface="Montserrat" panose="00000500000000000000"/>
            </a:endParaRPr>
          </a:p>
        </p:txBody>
      </p:sp>
      <p:sp>
        <p:nvSpPr>
          <p:cNvPr id="120" name="Прямоугольник: скругленные углы 6">
            <a:extLst>
              <a:ext uri="{FF2B5EF4-FFF2-40B4-BE49-F238E27FC236}">
                <a16:creationId xmlns:a16="http://schemas.microsoft.com/office/drawing/2014/main" id="{DD8D3852-0122-DC45-DC19-805F4955019F}"/>
              </a:ext>
            </a:extLst>
          </p:cNvPr>
          <p:cNvSpPr/>
          <p:nvPr/>
        </p:nvSpPr>
        <p:spPr>
          <a:xfrm>
            <a:off x="5338833" y="8889915"/>
            <a:ext cx="6853167" cy="926206"/>
          </a:xfrm>
          <a:prstGeom prst="roundRect">
            <a:avLst/>
          </a:prstGeom>
          <a:solidFill>
            <a:srgbClr val="FEF8F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C8D3C170-968B-F694-FF51-6F16CD159D30}"/>
              </a:ext>
            </a:extLst>
          </p:cNvPr>
          <p:cNvGrpSpPr/>
          <p:nvPr/>
        </p:nvGrpSpPr>
        <p:grpSpPr>
          <a:xfrm>
            <a:off x="4823792" y="8900322"/>
            <a:ext cx="848887" cy="848887"/>
            <a:chOff x="329276" y="1184650"/>
            <a:chExt cx="848887" cy="848887"/>
          </a:xfrm>
        </p:grpSpPr>
        <p:sp>
          <p:nvSpPr>
            <p:cNvPr id="123" name="Овал 122">
              <a:extLst>
                <a:ext uri="{FF2B5EF4-FFF2-40B4-BE49-F238E27FC236}">
                  <a16:creationId xmlns:a16="http://schemas.microsoft.com/office/drawing/2014/main" id="{29E0FFF9-06B3-48C6-8052-85A46F06E5D7}"/>
                </a:ext>
              </a:extLst>
            </p:cNvPr>
            <p:cNvSpPr/>
            <p:nvPr/>
          </p:nvSpPr>
          <p:spPr>
            <a:xfrm>
              <a:off x="329276" y="1184650"/>
              <a:ext cx="848887" cy="848887"/>
            </a:xfrm>
            <a:prstGeom prst="ellipse">
              <a:avLst/>
            </a:prstGeom>
            <a:solidFill>
              <a:srgbClr val="3E1D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A895263-E017-AECA-8752-6DD3329B36C2}"/>
                </a:ext>
              </a:extLst>
            </p:cNvPr>
            <p:cNvSpPr txBox="1"/>
            <p:nvPr/>
          </p:nvSpPr>
          <p:spPr>
            <a:xfrm>
              <a:off x="416795" y="1227414"/>
              <a:ext cx="673847" cy="7694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4400" b="1" dirty="0">
                  <a:solidFill>
                    <a:prstClr val="white"/>
                  </a:solidFill>
                  <a:latin typeface="Montserrat Black" pitchFamily="2" charset="0"/>
                </a:rPr>
                <a:t>5</a:t>
              </a:r>
              <a:endParaRPr kumimoji="0" lang="ru-RU" sz="44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itchFamily="2" charset="0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2953F0-C165-4778-A922-ABAFA9BAB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97" y="1215807"/>
            <a:ext cx="3934370" cy="392749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BB29FC7-4A51-4E1A-A492-18DDF723B380}"/>
              </a:ext>
            </a:extLst>
          </p:cNvPr>
          <p:cNvGrpSpPr/>
          <p:nvPr/>
        </p:nvGrpSpPr>
        <p:grpSpPr>
          <a:xfrm>
            <a:off x="4770013" y="2027927"/>
            <a:ext cx="5265237" cy="3456206"/>
            <a:chOff x="5605758" y="2137138"/>
            <a:chExt cx="4341176" cy="3456206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3B3DB8E-29EC-BE38-02E3-13FE7B2AD0C2}"/>
                </a:ext>
              </a:extLst>
            </p:cNvPr>
            <p:cNvSpPr/>
            <p:nvPr/>
          </p:nvSpPr>
          <p:spPr>
            <a:xfrm>
              <a:off x="5605758" y="3586061"/>
              <a:ext cx="4287398" cy="126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Руководитель Краснодарского регионального отделения – председатель ППО Тер-2 (пишем свой регион)</a:t>
              </a:r>
              <a:endParaRPr lang="ru-RU" b="1" dirty="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endParaRPr lang="ru-RU" b="1" dirty="0">
                <a:highlight>
                  <a:srgbClr val="FFFF00"/>
                </a:highlight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943FE66C-BCDA-4553-A5DC-B7709EE0D7A9}"/>
                </a:ext>
              </a:extLst>
            </p:cNvPr>
            <p:cNvSpPr/>
            <p:nvPr/>
          </p:nvSpPr>
          <p:spPr>
            <a:xfrm>
              <a:off x="5605758" y="2137138"/>
              <a:ext cx="3451123" cy="1448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28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Иванов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28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28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Иванович</a:t>
              </a:r>
              <a:endParaRPr lang="ru-RU" sz="2400" b="1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F34035E-A8CA-4DAF-BE37-B1A420FB9ED0}"/>
                </a:ext>
              </a:extLst>
            </p:cNvPr>
            <p:cNvSpPr/>
            <p:nvPr/>
          </p:nvSpPr>
          <p:spPr>
            <a:xfrm>
              <a:off x="5659536" y="5221639"/>
              <a:ext cx="4287398" cy="3717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Тел. +7 (999) 999-99-99</a:t>
              </a:r>
              <a:endParaRPr lang="ru-RU" b="1" dirty="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279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РОСПРОФЖЕ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F8000"/>
      </a:accent1>
      <a:accent2>
        <a:srgbClr val="E9994A"/>
      </a:accent2>
      <a:accent3>
        <a:srgbClr val="632D21"/>
      </a:accent3>
      <a:accent4>
        <a:srgbClr val="A25022"/>
      </a:accent4>
      <a:accent5>
        <a:srgbClr val="DC5034"/>
      </a:accent5>
      <a:accent6>
        <a:srgbClr val="55601C"/>
      </a:accent6>
      <a:hlink>
        <a:srgbClr val="A5A5A5"/>
      </a:hlink>
      <a:folHlink>
        <a:srgbClr val="91C6FB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468121_Coastal presentation_RVA_v5" id="{5B652A6C-03CB-4457-ADFC-1C5BB6605FEF}" vid="{F00112C4-F9F0-4BD0-BC95-5242C8B0F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0CE401-796E-4493-905E-4DDA5AF62AB4}">
  <ds:schemaRefs>
    <ds:schemaRef ds:uri="http://schemas.microsoft.com/office/2006/metadata/properties"/>
    <ds:schemaRef ds:uri="16c05727-aa75-4e4a-9b5f-8a80a1165891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coastal</Template>
  <TotalTime>0</TotalTime>
  <Words>498</Words>
  <Application>Microsoft Office PowerPoint</Application>
  <PresentationFormat>Широкоэкранный</PresentationFormat>
  <Paragraphs>87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Cera Pro</vt:lpstr>
      <vt:lpstr>Montserrat</vt:lpstr>
      <vt:lpstr>Montserrat Black</vt:lpstr>
      <vt:lpstr>Montserrat ExtraBold</vt:lpstr>
      <vt:lpstr>Montserrat Medium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2025-05-29T12:29:05Z</dcterms:created>
  <dcterms:modified xsi:type="dcterms:W3CDTF">2025-11-26T12:20:12Z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